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5"/>
  </p:handoutMasterIdLst>
  <p:sldIdLst>
    <p:sldId id="256" r:id="rId2"/>
    <p:sldId id="290" r:id="rId3"/>
    <p:sldId id="284" r:id="rId4"/>
    <p:sldId id="258" r:id="rId5"/>
    <p:sldId id="288" r:id="rId6"/>
    <p:sldId id="285" r:id="rId7"/>
    <p:sldId id="289" r:id="rId8"/>
    <p:sldId id="257" r:id="rId9"/>
    <p:sldId id="261" r:id="rId10"/>
    <p:sldId id="291" r:id="rId11"/>
    <p:sldId id="287" r:id="rId12"/>
    <p:sldId id="277" r:id="rId13"/>
    <p:sldId id="278" r:id="rId14"/>
    <p:sldId id="279" r:id="rId15"/>
    <p:sldId id="280" r:id="rId16"/>
    <p:sldId id="276" r:id="rId17"/>
    <p:sldId id="281" r:id="rId18"/>
    <p:sldId id="282" r:id="rId19"/>
    <p:sldId id="286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83" r:id="rId31"/>
    <p:sldId id="273" r:id="rId32"/>
    <p:sldId id="274" r:id="rId33"/>
    <p:sldId id="275" r:id="rId3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43ED41-4402-44E6-857E-921AF977C2AA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B5114716-0188-49DD-8B50-5BC4E9069363}">
      <dgm:prSet phldrT="[Text]"/>
      <dgm:spPr/>
      <dgm:t>
        <a:bodyPr/>
        <a:lstStyle/>
        <a:p>
          <a:r>
            <a:rPr lang="cs-CZ" dirty="0"/>
            <a:t>MARKÉTA – první dítě v roce 1995 po OTS v CKTCH</a:t>
          </a:r>
        </a:p>
      </dgm:t>
    </dgm:pt>
    <dgm:pt modelId="{96392185-1EA5-44EC-B3F2-AFD7AAD6EE64}" type="parTrans" cxnId="{F16050E4-5453-421C-817D-18E38C4D7F96}">
      <dgm:prSet/>
      <dgm:spPr/>
      <dgm:t>
        <a:bodyPr/>
        <a:lstStyle/>
        <a:p>
          <a:endParaRPr lang="cs-CZ"/>
        </a:p>
      </dgm:t>
    </dgm:pt>
    <dgm:pt modelId="{14F338EF-70A2-4A95-852C-A479D0B08E40}" type="sibTrans" cxnId="{F16050E4-5453-421C-817D-18E38C4D7F96}">
      <dgm:prSet/>
      <dgm:spPr/>
      <dgm:t>
        <a:bodyPr/>
        <a:lstStyle/>
        <a:p>
          <a:endParaRPr lang="cs-CZ"/>
        </a:p>
      </dgm:t>
    </dgm:pt>
    <dgm:pt modelId="{B24034BD-5253-41BA-BF97-B068DCBF650E}" type="pres">
      <dgm:prSet presAssocID="{7243ED41-4402-44E6-857E-921AF977C2AA}" presName="Name0" presStyleCnt="0">
        <dgm:presLayoutVars>
          <dgm:dir/>
          <dgm:resizeHandles val="exact"/>
        </dgm:presLayoutVars>
      </dgm:prSet>
      <dgm:spPr/>
    </dgm:pt>
    <dgm:pt modelId="{EC8B16DF-3632-4843-94EA-A6F1DF93D740}" type="pres">
      <dgm:prSet presAssocID="{B5114716-0188-49DD-8B50-5BC4E9069363}" presName="composite" presStyleCnt="0"/>
      <dgm:spPr/>
    </dgm:pt>
    <dgm:pt modelId="{6DE25454-8E1A-4BE4-A7AC-7E587C7C94DA}" type="pres">
      <dgm:prSet presAssocID="{B5114716-0188-49DD-8B50-5BC4E9069363}" presName="rect1" presStyleLbl="bgImgPlace1" presStyleIdx="0" presStyleCnt="1"/>
      <dgm:spPr>
        <a:blipFill>
          <a:blip xmlns:r="http://schemas.openxmlformats.org/officeDocument/2006/relationships" r:embed="rId1" cstate="print"/>
          <a:srcRect/>
          <a:stretch>
            <a:fillRect l="-10000" r="-10000"/>
          </a:stretch>
        </a:blipFill>
      </dgm:spPr>
      <dgm:extLst>
        <a:ext uri="{E40237B7-FDA0-4F09-8148-C483321AD2D9}">
          <dgm14:cNvPr xmlns:dgm14="http://schemas.microsoft.com/office/drawing/2010/diagram" id="0" name="" descr="DSCN1117.JPG"/>
        </a:ext>
      </dgm:extLst>
    </dgm:pt>
    <dgm:pt modelId="{9C1C1667-3232-46AA-8E90-BA4694A740E4}" type="pres">
      <dgm:prSet presAssocID="{B5114716-0188-49DD-8B50-5BC4E9069363}" presName="wedgeRectCallout1" presStyleLbl="node1" presStyleIdx="0" presStyleCnt="1">
        <dgm:presLayoutVars>
          <dgm:bulletEnabled val="1"/>
        </dgm:presLayoutVars>
      </dgm:prSet>
      <dgm:spPr/>
    </dgm:pt>
  </dgm:ptLst>
  <dgm:cxnLst>
    <dgm:cxn modelId="{F16050E4-5453-421C-817D-18E38C4D7F96}" srcId="{7243ED41-4402-44E6-857E-921AF977C2AA}" destId="{B5114716-0188-49DD-8B50-5BC4E9069363}" srcOrd="0" destOrd="0" parTransId="{96392185-1EA5-44EC-B3F2-AFD7AAD6EE64}" sibTransId="{14F338EF-70A2-4A95-852C-A479D0B08E40}"/>
    <dgm:cxn modelId="{7499239B-F1DC-4789-B48C-73AC4EF6CBAF}" type="presOf" srcId="{7243ED41-4402-44E6-857E-921AF977C2AA}" destId="{B24034BD-5253-41BA-BF97-B068DCBF650E}" srcOrd="0" destOrd="0" presId="urn:microsoft.com/office/officeart/2008/layout/BendingPictureCaptionList"/>
    <dgm:cxn modelId="{F19E94F3-6838-4FEE-9A55-925508D5D256}" type="presOf" srcId="{B5114716-0188-49DD-8B50-5BC4E9069363}" destId="{9C1C1667-3232-46AA-8E90-BA4694A740E4}" srcOrd="0" destOrd="0" presId="urn:microsoft.com/office/officeart/2008/layout/BendingPictureCaptionList"/>
    <dgm:cxn modelId="{EFA4AD37-5B16-4677-B30A-770A6E0A2B0A}" type="presParOf" srcId="{B24034BD-5253-41BA-BF97-B068DCBF650E}" destId="{EC8B16DF-3632-4843-94EA-A6F1DF93D740}" srcOrd="0" destOrd="0" presId="urn:microsoft.com/office/officeart/2008/layout/BendingPictureCaptionList"/>
    <dgm:cxn modelId="{4CAD54B1-751D-444B-89B9-CEB8F8EA83D7}" type="presParOf" srcId="{EC8B16DF-3632-4843-94EA-A6F1DF93D740}" destId="{6DE25454-8E1A-4BE4-A7AC-7E587C7C94DA}" srcOrd="0" destOrd="0" presId="urn:microsoft.com/office/officeart/2008/layout/BendingPictureCaptionList"/>
    <dgm:cxn modelId="{2CA8811D-C606-4A0C-BE47-1EE9843141D2}" type="presParOf" srcId="{EC8B16DF-3632-4843-94EA-A6F1DF93D740}" destId="{9C1C1667-3232-46AA-8E90-BA4694A740E4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25454-8E1A-4BE4-A7AC-7E587C7C94DA}">
      <dsp:nvSpPr>
        <dsp:cNvPr id="0" name=""/>
        <dsp:cNvSpPr/>
      </dsp:nvSpPr>
      <dsp:spPr>
        <a:xfrm>
          <a:off x="1350895" y="319"/>
          <a:ext cx="5483516" cy="4386813"/>
        </a:xfrm>
        <a:prstGeom prst="rect">
          <a:avLst/>
        </a:prstGeom>
        <a:blipFill>
          <a:blip xmlns:r="http://schemas.openxmlformats.org/officeDocument/2006/relationships" r:embed="rId1" cstate="print"/>
          <a:srcRect/>
          <a:stretch>
            <a:fillRect l="-10000" r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1C1667-3232-46AA-8E90-BA4694A740E4}">
      <dsp:nvSpPr>
        <dsp:cNvPr id="0" name=""/>
        <dsp:cNvSpPr/>
      </dsp:nvSpPr>
      <dsp:spPr>
        <a:xfrm>
          <a:off x="1844412" y="3948451"/>
          <a:ext cx="4880330" cy="1535384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kern="1200" dirty="0"/>
            <a:t>MARKÉTA – první dítě v roce 1995 po OTS v CKTCH</a:t>
          </a:r>
        </a:p>
      </dsp:txBody>
      <dsp:txXfrm>
        <a:off x="1844412" y="3948451"/>
        <a:ext cx="4880330" cy="1535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E227D-1B43-43DB-9DF8-B5822AE3012E}" type="datetimeFigureOut">
              <a:rPr lang="cs-CZ" smtClean="0"/>
              <a:t>9. 12. 2017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28135-C9DE-4AFC-AE82-D3DBB740F8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1391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Klepnutím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02920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02920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029200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726F"/>
            </a:gs>
            <a:gs pos="100000">
              <a:srgbClr val="00504E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86977DBB-F6CE-4D8A-BE43-94BAB9B9F30E}" type="datetimeFigureOut">
              <a:rPr lang="cs-CZ" smtClean="0"/>
              <a:pPr/>
              <a:t>9. 12. 2017</a:t>
            </a:fld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192838"/>
            <a:ext cx="9144000" cy="665162"/>
          </a:xfrm>
          <a:prstGeom prst="rect">
            <a:avLst/>
          </a:prstGeom>
          <a:gradFill rotWithShape="1">
            <a:gsLst>
              <a:gs pos="0">
                <a:srgbClr val="004644"/>
              </a:gs>
              <a:gs pos="50000">
                <a:srgbClr val="004644">
                  <a:gamma/>
                  <a:shade val="92157"/>
                  <a:invGamma/>
                </a:srgbClr>
              </a:gs>
              <a:gs pos="100000">
                <a:srgbClr val="004644"/>
              </a:gs>
            </a:gsLst>
            <a:lin ang="5400000" scaled="1"/>
          </a:gradFill>
          <a:ln w="9525">
            <a:solidFill>
              <a:srgbClr val="00999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50000"/>
              </a:lnSpc>
              <a:defRPr sz="1800" b="1" i="1" smtClean="0">
                <a:solidFill>
                  <a:srgbClr val="99FF99"/>
                </a:solidFill>
                <a:latin typeface="Tahoma" pitchFamily="34" charset="0"/>
              </a:defRPr>
            </a:lvl1pPr>
          </a:lstStyle>
          <a:p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516650D9-13C4-487E-9194-3E8A18FC321B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079" name="Picture 12" descr="srdceP01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5638" y="6238875"/>
            <a:ext cx="525462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 descr="srdceP01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7225" y="6261100"/>
            <a:ext cx="525463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FF33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FF33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FF33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FF33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FF33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FF33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FF33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FF33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FF33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rgbClr val="CCFF6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rgbClr val="CCFF6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rgbClr val="CCFF6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CCFF6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CCFF6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CCFF6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CCFF6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CCFF6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4348" y="785794"/>
            <a:ext cx="7772400" cy="1470025"/>
          </a:xfrm>
        </p:spPr>
        <p:txBody>
          <a:bodyPr/>
          <a:lstStyle/>
          <a:p>
            <a:r>
              <a:rPr lang="cs-CZ" dirty="0">
                <a:solidFill>
                  <a:srgbClr val="FFFF00"/>
                </a:solidFill>
              </a:rPr>
              <a:t>Historie transplantace srdce v Brně z pohledu chirurgů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57224" y="3286124"/>
            <a:ext cx="3429024" cy="2286016"/>
          </a:xfrm>
        </p:spPr>
        <p:txBody>
          <a:bodyPr/>
          <a:lstStyle/>
          <a:p>
            <a:endParaRPr lang="cs-CZ" dirty="0">
              <a:solidFill>
                <a:srgbClr val="FFFF00"/>
              </a:solidFill>
            </a:endParaRPr>
          </a:p>
          <a:p>
            <a:r>
              <a:rPr lang="cs-CZ" dirty="0">
                <a:solidFill>
                  <a:srgbClr val="FFFF00"/>
                </a:solidFill>
              </a:rPr>
              <a:t>J. Černý</a:t>
            </a:r>
          </a:p>
          <a:p>
            <a:r>
              <a:rPr lang="cs-CZ" dirty="0">
                <a:solidFill>
                  <a:srgbClr val="FFFF00"/>
                </a:solidFill>
              </a:rPr>
              <a:t>P. Němec</a:t>
            </a:r>
          </a:p>
          <a:p>
            <a:endParaRPr lang="cs-CZ" dirty="0">
              <a:solidFill>
                <a:srgbClr val="FFFF00"/>
              </a:solidFill>
            </a:endParaRPr>
          </a:p>
          <a:p>
            <a:endParaRPr lang="cs-CZ" dirty="0">
              <a:solidFill>
                <a:srgbClr val="FFFF00"/>
              </a:solidFill>
            </a:endParaRPr>
          </a:p>
        </p:txBody>
      </p:sp>
      <p:pic>
        <p:nvPicPr>
          <p:cNvPr id="4" name="Picture 4" descr="Dscn1560"/>
          <p:cNvPicPr>
            <a:picLocks noChangeAspect="1" noChangeArrowheads="1"/>
          </p:cNvPicPr>
          <p:nvPr/>
        </p:nvPicPr>
        <p:blipFill>
          <a:blip r:embed="rId2" cstate="print"/>
          <a:srcRect t="16667"/>
          <a:stretch>
            <a:fillRect/>
          </a:stretch>
        </p:blipFill>
        <p:spPr bwMode="auto">
          <a:xfrm>
            <a:off x="4286248" y="3286124"/>
            <a:ext cx="3835148" cy="2276079"/>
          </a:xfrm>
          <a:prstGeom prst="rect">
            <a:avLst/>
          </a:prstGeom>
          <a:noFill/>
          <a:ln w="9525">
            <a:solidFill>
              <a:srgbClr val="00CC99"/>
            </a:solidFill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 descr="Barnard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14546" y="571480"/>
            <a:ext cx="4912655" cy="5214974"/>
          </a:xfrm>
        </p:spPr>
      </p:pic>
      <p:sp>
        <p:nvSpPr>
          <p:cNvPr id="7" name="TextovéPole 6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Obrázek (3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642918"/>
            <a:ext cx="7798411" cy="4913183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Obrázek (2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785794"/>
            <a:ext cx="6775917" cy="4857784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43918" cy="1143000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FFFF00"/>
                </a:solidFill>
              </a:rPr>
              <a:t>Implantaci umělého srdce v experimentu jsme prováděli: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57356" y="2500306"/>
            <a:ext cx="5672150" cy="3357586"/>
          </a:xfrm>
        </p:spPr>
        <p:txBody>
          <a:bodyPr/>
          <a:lstStyle/>
          <a:p>
            <a:endParaRPr lang="cs-CZ" dirty="0">
              <a:solidFill>
                <a:srgbClr val="00FF00"/>
              </a:solidFill>
            </a:endParaRPr>
          </a:p>
          <a:p>
            <a:r>
              <a:rPr lang="cs-CZ" dirty="0">
                <a:solidFill>
                  <a:srgbClr val="00FF00"/>
                </a:solidFill>
              </a:rPr>
              <a:t>v Brně</a:t>
            </a:r>
          </a:p>
          <a:p>
            <a:r>
              <a:rPr lang="cs-CZ" dirty="0">
                <a:solidFill>
                  <a:srgbClr val="00FF00"/>
                </a:solidFill>
              </a:rPr>
              <a:t>v </a:t>
            </a:r>
            <a:r>
              <a:rPr lang="cs-CZ" dirty="0" err="1">
                <a:solidFill>
                  <a:srgbClr val="00FF00"/>
                </a:solidFill>
              </a:rPr>
              <a:t>Zabrze</a:t>
            </a:r>
            <a:r>
              <a:rPr lang="cs-CZ" dirty="0">
                <a:solidFill>
                  <a:srgbClr val="00FF00"/>
                </a:solidFill>
              </a:rPr>
              <a:t> (Polsko)</a:t>
            </a:r>
          </a:p>
          <a:p>
            <a:r>
              <a:rPr lang="cs-CZ" dirty="0">
                <a:solidFill>
                  <a:srgbClr val="00FF00"/>
                </a:solidFill>
              </a:rPr>
              <a:t>v Rostocku (NDR)</a:t>
            </a:r>
          </a:p>
          <a:p>
            <a:r>
              <a:rPr lang="cs-CZ" dirty="0">
                <a:solidFill>
                  <a:srgbClr val="00FF00"/>
                </a:solidFill>
              </a:rPr>
              <a:t>v</a:t>
            </a:r>
            <a:r>
              <a:rPr lang="cs-CZ">
                <a:solidFill>
                  <a:srgbClr val="00FF00"/>
                </a:solidFill>
              </a:rPr>
              <a:t> </a:t>
            </a:r>
            <a:r>
              <a:rPr lang="cs-CZ" dirty="0">
                <a:solidFill>
                  <a:srgbClr val="00FF00"/>
                </a:solidFill>
              </a:rPr>
              <a:t>Moskvě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Obrázek (4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5984" y="285728"/>
            <a:ext cx="4305090" cy="5801444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2011354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</a:rPr>
              <a:t>Implantace brněnského umělého srdce v klinice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3108" y="2714620"/>
            <a:ext cx="4929222" cy="2928958"/>
          </a:xfrm>
        </p:spPr>
        <p:txBody>
          <a:bodyPr/>
          <a:lstStyle/>
          <a:p>
            <a:endParaRPr lang="cs-CZ" dirty="0">
              <a:solidFill>
                <a:srgbClr val="00FF00"/>
              </a:solidFill>
            </a:endParaRPr>
          </a:p>
          <a:p>
            <a:r>
              <a:rPr lang="cs-CZ" dirty="0">
                <a:solidFill>
                  <a:srgbClr val="00FF00"/>
                </a:solidFill>
              </a:rPr>
              <a:t>Brno</a:t>
            </a:r>
          </a:p>
          <a:p>
            <a:r>
              <a:rPr lang="cs-CZ" dirty="0">
                <a:solidFill>
                  <a:srgbClr val="00FF00"/>
                </a:solidFill>
              </a:rPr>
              <a:t>Praha - IKEM</a:t>
            </a:r>
          </a:p>
          <a:p>
            <a:r>
              <a:rPr lang="cs-CZ" dirty="0" err="1">
                <a:solidFill>
                  <a:srgbClr val="00FF00"/>
                </a:solidFill>
              </a:rPr>
              <a:t>Zabrze</a:t>
            </a:r>
            <a:r>
              <a:rPr lang="cs-CZ" dirty="0">
                <a:solidFill>
                  <a:srgbClr val="00FF00"/>
                </a:solidFill>
              </a:rPr>
              <a:t> - Polsko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Obrázek (2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5984" y="428604"/>
            <a:ext cx="4738278" cy="5716662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Obrázek (48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500042"/>
            <a:ext cx="7596437" cy="5357850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42910" y="1643050"/>
            <a:ext cx="8072494" cy="3429024"/>
          </a:xfrm>
        </p:spPr>
        <p:txBody>
          <a:bodyPr/>
          <a:lstStyle/>
          <a:p>
            <a:r>
              <a:rPr lang="cs-CZ" dirty="0">
                <a:solidFill>
                  <a:srgbClr val="00FF00"/>
                </a:solidFill>
              </a:rPr>
              <a:t>První srdeční transplantaci jsme provedli dne 1.7.1992 u 40-</a:t>
            </a:r>
            <a:r>
              <a:rPr lang="cs-CZ" dirty="0" err="1">
                <a:solidFill>
                  <a:srgbClr val="00FF00"/>
                </a:solidFill>
              </a:rPr>
              <a:t>letého</a:t>
            </a:r>
            <a:r>
              <a:rPr lang="cs-CZ" dirty="0">
                <a:solidFill>
                  <a:srgbClr val="00FF00"/>
                </a:solidFill>
              </a:rPr>
              <a:t> nemocného z Ostravy s dilatační kardiomyopatií.</a:t>
            </a:r>
          </a:p>
          <a:p>
            <a:r>
              <a:rPr lang="cs-CZ" dirty="0">
                <a:solidFill>
                  <a:srgbClr val="00FF00"/>
                </a:solidFill>
              </a:rPr>
              <a:t>Nemocný zemřel za 22 dní po transplantaci na akutní </a:t>
            </a:r>
            <a:r>
              <a:rPr lang="cs-CZ" dirty="0" err="1">
                <a:solidFill>
                  <a:srgbClr val="00FF00"/>
                </a:solidFill>
              </a:rPr>
              <a:t>rejekci</a:t>
            </a:r>
            <a:r>
              <a:rPr lang="cs-CZ" dirty="0">
                <a:solidFill>
                  <a:srgbClr val="00FF00"/>
                </a:solidFill>
              </a:rPr>
              <a:t>.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FF00"/>
                </a:solidFill>
              </a:rPr>
              <a:t>Technika srdeční transplantace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00100" y="2214554"/>
            <a:ext cx="7143800" cy="3657600"/>
          </a:xfrm>
        </p:spPr>
        <p:txBody>
          <a:bodyPr/>
          <a:lstStyle/>
          <a:p>
            <a:endParaRPr lang="cs-CZ" dirty="0">
              <a:solidFill>
                <a:srgbClr val="00FF00"/>
              </a:solidFill>
            </a:endParaRPr>
          </a:p>
          <a:p>
            <a:r>
              <a:rPr lang="cs-CZ" dirty="0">
                <a:solidFill>
                  <a:srgbClr val="00FF00"/>
                </a:solidFill>
              </a:rPr>
              <a:t>32 nemocných – dle </a:t>
            </a:r>
            <a:r>
              <a:rPr lang="cs-CZ" dirty="0" err="1">
                <a:solidFill>
                  <a:srgbClr val="00FF00"/>
                </a:solidFill>
              </a:rPr>
              <a:t>Lower</a:t>
            </a:r>
            <a:r>
              <a:rPr lang="cs-CZ" dirty="0">
                <a:solidFill>
                  <a:srgbClr val="00FF00"/>
                </a:solidFill>
              </a:rPr>
              <a:t>-</a:t>
            </a:r>
            <a:r>
              <a:rPr lang="cs-CZ" dirty="0" err="1">
                <a:solidFill>
                  <a:srgbClr val="00FF00"/>
                </a:solidFill>
              </a:rPr>
              <a:t>Schumway</a:t>
            </a:r>
            <a:endParaRPr lang="cs-CZ" dirty="0">
              <a:solidFill>
                <a:srgbClr val="00FF00"/>
              </a:solidFill>
            </a:endParaRPr>
          </a:p>
          <a:p>
            <a:endParaRPr lang="cs-CZ" dirty="0">
              <a:solidFill>
                <a:srgbClr val="00FF00"/>
              </a:solidFill>
            </a:endParaRPr>
          </a:p>
          <a:p>
            <a:r>
              <a:rPr lang="cs-CZ" dirty="0">
                <a:solidFill>
                  <a:srgbClr val="00FF00"/>
                </a:solidFill>
              </a:rPr>
              <a:t>Ostatní – </a:t>
            </a:r>
            <a:r>
              <a:rPr lang="cs-CZ" dirty="0" err="1">
                <a:solidFill>
                  <a:srgbClr val="00FF00"/>
                </a:solidFill>
              </a:rPr>
              <a:t>bikavální</a:t>
            </a:r>
            <a:r>
              <a:rPr lang="cs-CZ" dirty="0">
                <a:solidFill>
                  <a:srgbClr val="00FF00"/>
                </a:solidFill>
              </a:rPr>
              <a:t> technika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Dscn21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357166"/>
            <a:ext cx="7429552" cy="5572164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Dscn21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458670"/>
            <a:ext cx="7206704" cy="5405028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Dscn21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500042"/>
            <a:ext cx="7429552" cy="5572164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Dscn219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476672"/>
            <a:ext cx="7566745" cy="5675059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3" name="Zástupný symbol pro obsah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4739740"/>
              </p:ext>
            </p:extLst>
          </p:nvPr>
        </p:nvGraphicFramePr>
        <p:xfrm>
          <a:off x="571472" y="500042"/>
          <a:ext cx="8185308" cy="5484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DSCN52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357166"/>
            <a:ext cx="7727265" cy="5429288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DSCN52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500042"/>
            <a:ext cx="7715304" cy="5415792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7772400" cy="1143000"/>
          </a:xfrm>
        </p:spPr>
        <p:txBody>
          <a:bodyPr/>
          <a:lstStyle/>
          <a:p>
            <a:r>
              <a:rPr lang="cs-CZ" dirty="0">
                <a:solidFill>
                  <a:srgbClr val="FFFF00"/>
                </a:solidFill>
              </a:rPr>
              <a:t>20 let transplantace srdce v Brně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091006"/>
          </a:xfrm>
        </p:spPr>
        <p:txBody>
          <a:bodyPr/>
          <a:lstStyle/>
          <a:p>
            <a:pPr algn="ctr">
              <a:buNone/>
            </a:pPr>
            <a:r>
              <a:rPr lang="cs-CZ" dirty="0">
                <a:solidFill>
                  <a:srgbClr val="FFFF00"/>
                </a:solidFill>
              </a:rPr>
              <a:t>1.7.1992 – květen 2012</a:t>
            </a:r>
          </a:p>
          <a:p>
            <a:endParaRPr lang="cs-CZ" dirty="0">
              <a:solidFill>
                <a:srgbClr val="00FF00"/>
              </a:solidFill>
            </a:endParaRPr>
          </a:p>
          <a:p>
            <a:r>
              <a:rPr lang="cs-CZ" dirty="0">
                <a:solidFill>
                  <a:srgbClr val="00FF00"/>
                </a:solidFill>
              </a:rPr>
              <a:t>416 transplantací srdce</a:t>
            </a:r>
          </a:p>
          <a:p>
            <a:r>
              <a:rPr lang="cs-CZ" dirty="0">
                <a:solidFill>
                  <a:srgbClr val="00FF00"/>
                </a:solidFill>
              </a:rPr>
              <a:t>Z toho 26 u dětí</a:t>
            </a:r>
          </a:p>
          <a:p>
            <a:r>
              <a:rPr lang="cs-CZ" dirty="0">
                <a:solidFill>
                  <a:srgbClr val="00FF00"/>
                </a:solidFill>
              </a:rPr>
              <a:t>Celkem 6 </a:t>
            </a:r>
            <a:r>
              <a:rPr lang="cs-CZ" dirty="0" err="1">
                <a:solidFill>
                  <a:srgbClr val="00FF00"/>
                </a:solidFill>
              </a:rPr>
              <a:t>retransplantací</a:t>
            </a:r>
            <a:r>
              <a:rPr lang="cs-CZ" dirty="0">
                <a:solidFill>
                  <a:srgbClr val="00FF00"/>
                </a:solidFill>
              </a:rPr>
              <a:t> srdce</a:t>
            </a:r>
          </a:p>
          <a:p>
            <a:r>
              <a:rPr lang="cs-CZ" dirty="0">
                <a:solidFill>
                  <a:srgbClr val="00FF00"/>
                </a:solidFill>
              </a:rPr>
              <a:t>14 nemocných po nasazení mechanické srdeční podpory</a:t>
            </a:r>
          </a:p>
          <a:p>
            <a:endParaRPr lang="cs-CZ" dirty="0">
              <a:solidFill>
                <a:srgbClr val="00FF00"/>
              </a:solidFill>
            </a:endParaRPr>
          </a:p>
          <a:p>
            <a:endParaRPr lang="cs-CZ" dirty="0">
              <a:solidFill>
                <a:srgbClr val="00FF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rmda50323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571480"/>
            <a:ext cx="7796122" cy="5214974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rmda50323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428604"/>
            <a:ext cx="8116511" cy="5429288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rmda50323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642918"/>
            <a:ext cx="7582530" cy="5072098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rmda50323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5984" y="357166"/>
            <a:ext cx="4071966" cy="5549185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rmda50323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285728"/>
            <a:ext cx="7358114" cy="5702821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rmda50323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428604"/>
            <a:ext cx="7858180" cy="5500726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rmda50323q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5983" y="428604"/>
            <a:ext cx="4505883" cy="5572164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rmda50323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428604"/>
            <a:ext cx="7715304" cy="5160913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rmda50323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500042"/>
            <a:ext cx="7500990" cy="5284930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rmda50323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428604"/>
            <a:ext cx="7715304" cy="5546865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DSCN93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500042"/>
            <a:ext cx="7128792" cy="5346594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rmda50323z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571480"/>
            <a:ext cx="7643866" cy="5354935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rmda50323z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285728"/>
            <a:ext cx="7286676" cy="5428777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rmda50323zj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8860" y="428604"/>
            <a:ext cx="3803884" cy="5497040"/>
          </a:xfrm>
        </p:spPr>
      </p:pic>
      <p:sp>
        <p:nvSpPr>
          <p:cNvPr id="5" name="TextovéPole 4"/>
          <p:cNvSpPr txBox="1"/>
          <p:nvPr/>
        </p:nvSpPr>
        <p:spPr>
          <a:xfrm>
            <a:off x="1285852" y="6286520"/>
            <a:ext cx="601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Centrum kardiovaskulární a transplantační chirurgie Brno</a:t>
            </a:r>
          </a:p>
        </p:txBody>
      </p:sp>
    </p:spTree>
  </p:cSld>
  <p:clrMapOvr>
    <a:masterClrMapping/>
  </p:clrMapOvr>
  <p:transition>
    <p:zoom dir="in"/>
  </p:transition>
</p:sld>
</file>

<file path=ppt/theme/theme1.xml><?xml version="1.0" encoding="utf-8"?>
<a:theme xmlns:a="http://schemas.openxmlformats.org/drawingml/2006/main" name="Zelená">
  <a:themeElements>
    <a:clrScheme name="">
      <a:dk1>
        <a:srgbClr val="000000"/>
      </a:dk1>
      <a:lt1>
        <a:srgbClr val="AC560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2B4AA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0" i="0" u="none" strike="noStrike" cap="none" normalizeH="0" baseline="0" smtClean="0">
            <a:ln>
              <a:noFill/>
            </a:ln>
            <a:solidFill>
              <a:srgbClr val="0000CC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0" i="0" u="none" strike="noStrike" cap="none" normalizeH="0" baseline="0" smtClean="0">
            <a:ln>
              <a:noFill/>
            </a:ln>
            <a:solidFill>
              <a:srgbClr val="0000CC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Zelená</Template>
  <TotalTime>195</TotalTime>
  <Words>326</Words>
  <Application>Microsoft Office PowerPoint</Application>
  <PresentationFormat>Předvádění na obrazovce (4:3)</PresentationFormat>
  <Paragraphs>63</Paragraphs>
  <Slides>33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9" baseType="lpstr">
      <vt:lpstr>Arial</vt:lpstr>
      <vt:lpstr>Arial Black</vt:lpstr>
      <vt:lpstr>Calibri</vt:lpstr>
      <vt:lpstr>Tahoma</vt:lpstr>
      <vt:lpstr>Times New Roman</vt:lpstr>
      <vt:lpstr>Zelená</vt:lpstr>
      <vt:lpstr>Historie transplantace srdce v Brně z pohledu chirurgů</vt:lpstr>
      <vt:lpstr>Prezentace aplikace PowerPoint</vt:lpstr>
      <vt:lpstr>Prezentace aplikace PowerPoint</vt:lpstr>
      <vt:lpstr>Prezentace aplikace PowerPoint</vt:lpstr>
      <vt:lpstr>Implantaci umělého srdce v experimentu jsme prováděli:</vt:lpstr>
      <vt:lpstr>Prezentace aplikace PowerPoint</vt:lpstr>
      <vt:lpstr>Implantace brněnského umělého srdce v klinice</vt:lpstr>
      <vt:lpstr>Prezentace aplikace PowerPoint</vt:lpstr>
      <vt:lpstr>Prezentace aplikace PowerPoint</vt:lpstr>
      <vt:lpstr>Prezentace aplikace PowerPoint</vt:lpstr>
      <vt:lpstr>Technika srdeční transplantace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20 let transplantace srdce v Brně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Historie trnansplantace srdce v Brně z pohledu chirurgů.</dc:title>
  <dc:creator>cktch</dc:creator>
  <cp:lastModifiedBy>admin</cp:lastModifiedBy>
  <cp:revision>25</cp:revision>
  <cp:lastPrinted>2017-12-09T14:12:22Z</cp:lastPrinted>
  <dcterms:created xsi:type="dcterms:W3CDTF">2012-04-22T15:39:39Z</dcterms:created>
  <dcterms:modified xsi:type="dcterms:W3CDTF">2017-12-09T14:14:13Z</dcterms:modified>
</cp:coreProperties>
</file>