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5"/>
  </p:notesMasterIdLst>
  <p:handoutMasterIdLst>
    <p:handoutMasterId r:id="rId46"/>
  </p:handoutMasterIdLst>
  <p:sldIdLst>
    <p:sldId id="474" r:id="rId3"/>
    <p:sldId id="713" r:id="rId4"/>
    <p:sldId id="748" r:id="rId5"/>
    <p:sldId id="714" r:id="rId6"/>
    <p:sldId id="749" r:id="rId7"/>
    <p:sldId id="751" r:id="rId8"/>
    <p:sldId id="715" r:id="rId9"/>
    <p:sldId id="759" r:id="rId10"/>
    <p:sldId id="716" r:id="rId11"/>
    <p:sldId id="717" r:id="rId12"/>
    <p:sldId id="718" r:id="rId13"/>
    <p:sldId id="719" r:id="rId14"/>
    <p:sldId id="720" r:id="rId15"/>
    <p:sldId id="721" r:id="rId16"/>
    <p:sldId id="722" r:id="rId17"/>
    <p:sldId id="752" r:id="rId18"/>
    <p:sldId id="723" r:id="rId19"/>
    <p:sldId id="745" r:id="rId20"/>
    <p:sldId id="746" r:id="rId21"/>
    <p:sldId id="753" r:id="rId22"/>
    <p:sldId id="754" r:id="rId23"/>
    <p:sldId id="744" r:id="rId24"/>
    <p:sldId id="758" r:id="rId25"/>
    <p:sldId id="727" r:id="rId26"/>
    <p:sldId id="728" r:id="rId27"/>
    <p:sldId id="729" r:id="rId28"/>
    <p:sldId id="730" r:id="rId29"/>
    <p:sldId id="731" r:id="rId30"/>
    <p:sldId id="732" r:id="rId31"/>
    <p:sldId id="733" r:id="rId32"/>
    <p:sldId id="747" r:id="rId33"/>
    <p:sldId id="735" r:id="rId34"/>
    <p:sldId id="737" r:id="rId35"/>
    <p:sldId id="740" r:id="rId36"/>
    <p:sldId id="741" r:id="rId37"/>
    <p:sldId id="756" r:id="rId38"/>
    <p:sldId id="742" r:id="rId39"/>
    <p:sldId id="755" r:id="rId40"/>
    <p:sldId id="739" r:id="rId41"/>
    <p:sldId id="757" r:id="rId42"/>
    <p:sldId id="743" r:id="rId43"/>
    <p:sldId id="736" r:id="rId44"/>
  </p:sldIdLst>
  <p:sldSz cx="10287000" cy="6858000" type="35mm"/>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2" pos="3104" userDrawn="1">
          <p15:clr>
            <a:srgbClr val="A4A3A4"/>
          </p15:clr>
        </p15:guide>
        <p15:guide id="3" orient="horz" pos="2205"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E7DEDA"/>
    <a:srgbClr val="BDCDF1"/>
    <a:srgbClr val="B5DBF8"/>
    <a:srgbClr val="E0DFF1"/>
    <a:srgbClr val="FFFFFF"/>
    <a:srgbClr val="990033"/>
    <a:srgbClr val="00682F"/>
    <a:srgbClr val="E2AC00"/>
    <a:srgbClr val="E7F4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řední styl 2 – zvýraznění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Světlý styl 2 – zvýraznění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Střední styl 2 – zvýraznění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77" autoAdjust="0"/>
    <p:restoredTop sz="94622" autoAdjust="0"/>
  </p:normalViewPr>
  <p:slideViewPr>
    <p:cSldViewPr snapToGrid="0">
      <p:cViewPr>
        <p:scale>
          <a:sx n="50" d="100"/>
          <a:sy n="50" d="100"/>
        </p:scale>
        <p:origin x="-1446" y="-1242"/>
      </p:cViewPr>
      <p:guideLst>
        <p:guide orient="horz" pos="2205"/>
        <p:guide pos="3104"/>
      </p:guideLst>
    </p:cSldViewPr>
  </p:slideViewPr>
  <p:notesTextViewPr>
    <p:cViewPr>
      <p:scale>
        <a:sx n="1" d="1"/>
        <a:sy n="1" d="1"/>
      </p:scale>
      <p:origin x="0" y="0"/>
    </p:cViewPr>
  </p:notesTextViewPr>
  <p:sorterViewPr>
    <p:cViewPr>
      <p:scale>
        <a:sx n="80" d="100"/>
        <a:sy n="80" d="100"/>
      </p:scale>
      <p:origin x="0" y="3786"/>
    </p:cViewPr>
  </p:sorterViewPr>
  <p:notesViewPr>
    <p:cSldViewPr snapToGrid="0" showGuides="1">
      <p:cViewPr varScale="1">
        <p:scale>
          <a:sx n="55" d="100"/>
          <a:sy n="55" d="100"/>
        </p:scale>
        <p:origin x="1572" y="36"/>
      </p:cViewPr>
      <p:guideLst/>
    </p:cSldViewPr>
  </p:notes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6328908147431"/>
          <c:y val="4.9215469160104983E-2"/>
          <c:w val="0.85006645495876954"/>
          <c:h val="0.80568876471086259"/>
        </c:manualLayout>
      </c:layout>
      <c:scatterChart>
        <c:scatterStyle val="lineMarker"/>
        <c:varyColors val="0"/>
        <c:ser>
          <c:idx val="0"/>
          <c:order val="0"/>
          <c:tx>
            <c:strRef>
              <c:f>Sheet1!$B$1</c:f>
              <c:strCache>
                <c:ptCount val="1"/>
                <c:pt idx="0">
                  <c:v>Survival (N = 118,788)</c:v>
                </c:pt>
              </c:strCache>
            </c:strRef>
          </c:tx>
          <c:spPr>
            <a:ln w="22225" cap="rnd">
              <a:solidFill>
                <a:schemeClr val="accent1"/>
              </a:solidFill>
            </a:ln>
            <a:effectLst>
              <a:glow rad="139700">
                <a:schemeClr val="accent1">
                  <a:satMod val="175000"/>
                  <a:alpha val="14000"/>
                </a:schemeClr>
              </a:glow>
            </a:effectLst>
          </c:spPr>
          <c:marker>
            <c:symbol val="none"/>
          </c:marker>
          <c:xVal>
            <c:numRef>
              <c:f>Sheet1!$A$2:$A$44</c:f>
              <c:numCache>
                <c:formatCode>General</c:formatCode>
                <c:ptCount val="43"/>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pt idx="37">
                  <c:v>26</c:v>
                </c:pt>
                <c:pt idx="38">
                  <c:v>27</c:v>
                </c:pt>
                <c:pt idx="39">
                  <c:v>28</c:v>
                </c:pt>
                <c:pt idx="40">
                  <c:v>29</c:v>
                </c:pt>
                <c:pt idx="41">
                  <c:v>30</c:v>
                </c:pt>
                <c:pt idx="42">
                  <c:v>31</c:v>
                </c:pt>
              </c:numCache>
            </c:numRef>
          </c:xVal>
          <c:yVal>
            <c:numRef>
              <c:f>Sheet1!$B$2:$B$44</c:f>
              <c:numCache>
                <c:formatCode>General</c:formatCode>
                <c:ptCount val="43"/>
                <c:pt idx="0">
                  <c:v>100</c:v>
                </c:pt>
                <c:pt idx="1">
                  <c:v>90.284999999999997</c:v>
                </c:pt>
                <c:pt idx="2">
                  <c:v>87.94</c:v>
                </c:pt>
                <c:pt idx="3">
                  <c:v>86.63</c:v>
                </c:pt>
                <c:pt idx="4">
                  <c:v>85.792000000000002</c:v>
                </c:pt>
                <c:pt idx="5">
                  <c:v>85.075999999999993</c:v>
                </c:pt>
                <c:pt idx="6">
                  <c:v>84.474000000000004</c:v>
                </c:pt>
                <c:pt idx="7">
                  <c:v>83.930999999999997</c:v>
                </c:pt>
                <c:pt idx="8">
                  <c:v>83.403999999999996</c:v>
                </c:pt>
                <c:pt idx="9">
                  <c:v>82.930999999999997</c:v>
                </c:pt>
                <c:pt idx="10">
                  <c:v>82.5</c:v>
                </c:pt>
                <c:pt idx="11">
                  <c:v>82.131</c:v>
                </c:pt>
                <c:pt idx="12">
                  <c:v>81.748000000000005</c:v>
                </c:pt>
                <c:pt idx="13">
                  <c:v>78.168000000000006</c:v>
                </c:pt>
                <c:pt idx="14">
                  <c:v>75.23</c:v>
                </c:pt>
                <c:pt idx="15">
                  <c:v>72.341999999999999</c:v>
                </c:pt>
                <c:pt idx="16">
                  <c:v>69.367999999999995</c:v>
                </c:pt>
                <c:pt idx="17">
                  <c:v>66.218000000000004</c:v>
                </c:pt>
                <c:pt idx="18">
                  <c:v>62.899000000000001</c:v>
                </c:pt>
                <c:pt idx="19">
                  <c:v>59.493000000000002</c:v>
                </c:pt>
                <c:pt idx="20">
                  <c:v>56.011000000000003</c:v>
                </c:pt>
                <c:pt idx="21">
                  <c:v>52.542000000000002</c:v>
                </c:pt>
                <c:pt idx="22">
                  <c:v>49.034999999999997</c:v>
                </c:pt>
                <c:pt idx="23">
                  <c:v>45.548999999999999</c:v>
                </c:pt>
                <c:pt idx="24">
                  <c:v>42.087000000000003</c:v>
                </c:pt>
                <c:pt idx="25">
                  <c:v>38.756999999999998</c:v>
                </c:pt>
                <c:pt idx="26">
                  <c:v>35.392000000000003</c:v>
                </c:pt>
                <c:pt idx="27">
                  <c:v>32.040999999999997</c:v>
                </c:pt>
                <c:pt idx="28">
                  <c:v>29.088000000000001</c:v>
                </c:pt>
                <c:pt idx="29">
                  <c:v>26.329000000000001</c:v>
                </c:pt>
                <c:pt idx="30">
                  <c:v>23.652999999999999</c:v>
                </c:pt>
                <c:pt idx="31">
                  <c:v>21.186</c:v>
                </c:pt>
                <c:pt idx="32">
                  <c:v>19.216000000000001</c:v>
                </c:pt>
                <c:pt idx="33">
                  <c:v>17.225000000000001</c:v>
                </c:pt>
                <c:pt idx="34">
                  <c:v>15.420999999999999</c:v>
                </c:pt>
                <c:pt idx="35">
                  <c:v>13.893000000000001</c:v>
                </c:pt>
                <c:pt idx="36">
                  <c:v>12.228</c:v>
                </c:pt>
                <c:pt idx="37">
                  <c:v>10.821</c:v>
                </c:pt>
                <c:pt idx="38">
                  <c:v>9.6270000000000007</c:v>
                </c:pt>
                <c:pt idx="39">
                  <c:v>8.5549999999999997</c:v>
                </c:pt>
                <c:pt idx="40">
                  <c:v>7.6050000000000004</c:v>
                </c:pt>
                <c:pt idx="41">
                  <c:v>6.7450000000000001</c:v>
                </c:pt>
                <c:pt idx="42">
                  <c:v>5.9249999999999998</c:v>
                </c:pt>
              </c:numCache>
            </c:numRef>
          </c:yVal>
          <c:smooth val="0"/>
        </c:ser>
        <c:ser>
          <c:idx val="1"/>
          <c:order val="1"/>
          <c:tx>
            <c:strRef>
              <c:f>Sheet1!$C$1</c:f>
              <c:strCache>
                <c:ptCount val="1"/>
                <c:pt idx="0">
                  <c:v>Lower 95% confidence Limit</c:v>
                </c:pt>
              </c:strCache>
            </c:strRef>
          </c:tx>
          <c:spPr>
            <a:ln w="22225" cap="rnd">
              <a:solidFill>
                <a:schemeClr val="accent2"/>
              </a:solidFill>
            </a:ln>
            <a:effectLst>
              <a:glow rad="139700">
                <a:schemeClr val="accent2">
                  <a:satMod val="175000"/>
                  <a:alpha val="14000"/>
                </a:schemeClr>
              </a:glow>
            </a:effectLst>
          </c:spPr>
          <c:marker>
            <c:symbol val="none"/>
          </c:marker>
          <c:xVal>
            <c:numRef>
              <c:f>Sheet1!$A$2:$A$44</c:f>
              <c:numCache>
                <c:formatCode>General</c:formatCode>
                <c:ptCount val="43"/>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pt idx="37">
                  <c:v>26</c:v>
                </c:pt>
                <c:pt idx="38">
                  <c:v>27</c:v>
                </c:pt>
                <c:pt idx="39">
                  <c:v>28</c:v>
                </c:pt>
                <c:pt idx="40">
                  <c:v>29</c:v>
                </c:pt>
                <c:pt idx="41">
                  <c:v>30</c:v>
                </c:pt>
                <c:pt idx="42">
                  <c:v>31</c:v>
                </c:pt>
              </c:numCache>
            </c:numRef>
          </c:xVal>
          <c:yVal>
            <c:numRef>
              <c:f>Sheet1!$C$2:$C$44</c:f>
              <c:numCache>
                <c:formatCode>General</c:formatCode>
                <c:ptCount val="43"/>
                <c:pt idx="0">
                  <c:v>100</c:v>
                </c:pt>
                <c:pt idx="1">
                  <c:v>90.114999999999995</c:v>
                </c:pt>
                <c:pt idx="2">
                  <c:v>87.754000000000005</c:v>
                </c:pt>
                <c:pt idx="3">
                  <c:v>86.435000000000002</c:v>
                </c:pt>
                <c:pt idx="4">
                  <c:v>85.591999999999999</c:v>
                </c:pt>
                <c:pt idx="5">
                  <c:v>84.872</c:v>
                </c:pt>
                <c:pt idx="6">
                  <c:v>84.266000000000005</c:v>
                </c:pt>
                <c:pt idx="7">
                  <c:v>83.72</c:v>
                </c:pt>
                <c:pt idx="8">
                  <c:v>83.191000000000003</c:v>
                </c:pt>
                <c:pt idx="9">
                  <c:v>82.713999999999999</c:v>
                </c:pt>
                <c:pt idx="10">
                  <c:v>82.281000000000006</c:v>
                </c:pt>
                <c:pt idx="11">
                  <c:v>81.91</c:v>
                </c:pt>
                <c:pt idx="12">
                  <c:v>81.525999999999996</c:v>
                </c:pt>
                <c:pt idx="13">
                  <c:v>77.929000000000002</c:v>
                </c:pt>
                <c:pt idx="14">
                  <c:v>74.978999999999999</c:v>
                </c:pt>
                <c:pt idx="15">
                  <c:v>72.078000000000003</c:v>
                </c:pt>
                <c:pt idx="16">
                  <c:v>69.093000000000004</c:v>
                </c:pt>
                <c:pt idx="17">
                  <c:v>65.930999999999997</c:v>
                </c:pt>
                <c:pt idx="18">
                  <c:v>62.600999999999999</c:v>
                </c:pt>
                <c:pt idx="19">
                  <c:v>59.183999999999997</c:v>
                </c:pt>
                <c:pt idx="20">
                  <c:v>55.691000000000003</c:v>
                </c:pt>
                <c:pt idx="21">
                  <c:v>52.210999999999999</c:v>
                </c:pt>
                <c:pt idx="22">
                  <c:v>48.695999999999998</c:v>
                </c:pt>
                <c:pt idx="23">
                  <c:v>45.201000000000001</c:v>
                </c:pt>
                <c:pt idx="24">
                  <c:v>41.731000000000002</c:v>
                </c:pt>
                <c:pt idx="25">
                  <c:v>38.395000000000003</c:v>
                </c:pt>
                <c:pt idx="26">
                  <c:v>35.024000000000001</c:v>
                </c:pt>
                <c:pt idx="27">
                  <c:v>31.667000000000002</c:v>
                </c:pt>
                <c:pt idx="28">
                  <c:v>28.71</c:v>
                </c:pt>
                <c:pt idx="29">
                  <c:v>25.946000000000002</c:v>
                </c:pt>
                <c:pt idx="30">
                  <c:v>23.265999999999998</c:v>
                </c:pt>
                <c:pt idx="31">
                  <c:v>20.795000000000002</c:v>
                </c:pt>
                <c:pt idx="32">
                  <c:v>18.818999999999999</c:v>
                </c:pt>
                <c:pt idx="33">
                  <c:v>16.818999999999999</c:v>
                </c:pt>
                <c:pt idx="34">
                  <c:v>15.004</c:v>
                </c:pt>
                <c:pt idx="35">
                  <c:v>13.461</c:v>
                </c:pt>
                <c:pt idx="36">
                  <c:v>11.771000000000001</c:v>
                </c:pt>
                <c:pt idx="37">
                  <c:v>10.332000000000001</c:v>
                </c:pt>
                <c:pt idx="38">
                  <c:v>9.0950000000000006</c:v>
                </c:pt>
                <c:pt idx="39">
                  <c:v>7.9619999999999997</c:v>
                </c:pt>
                <c:pt idx="40">
                  <c:v>6.9180000000000001</c:v>
                </c:pt>
                <c:pt idx="41">
                  <c:v>5.899</c:v>
                </c:pt>
                <c:pt idx="42">
                  <c:v>4.7430000000000003</c:v>
                </c:pt>
              </c:numCache>
            </c:numRef>
          </c:yVal>
          <c:smooth val="0"/>
        </c:ser>
        <c:ser>
          <c:idx val="2"/>
          <c:order val="2"/>
          <c:tx>
            <c:strRef>
              <c:f>Sheet1!$D$1</c:f>
              <c:strCache>
                <c:ptCount val="1"/>
                <c:pt idx="0">
                  <c:v>Upper 95% Confidence Limit</c:v>
                </c:pt>
              </c:strCache>
            </c:strRef>
          </c:tx>
          <c:spPr>
            <a:ln w="22225" cap="rnd">
              <a:solidFill>
                <a:schemeClr val="accent3"/>
              </a:solidFill>
            </a:ln>
            <a:effectLst>
              <a:glow rad="139700">
                <a:schemeClr val="accent3">
                  <a:satMod val="175000"/>
                  <a:alpha val="14000"/>
                </a:schemeClr>
              </a:glow>
            </a:effectLst>
          </c:spPr>
          <c:marker>
            <c:symbol val="none"/>
          </c:marker>
          <c:xVal>
            <c:numRef>
              <c:f>Sheet1!$A$2:$A$44</c:f>
              <c:numCache>
                <c:formatCode>General</c:formatCode>
                <c:ptCount val="43"/>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pt idx="37">
                  <c:v>26</c:v>
                </c:pt>
                <c:pt idx="38">
                  <c:v>27</c:v>
                </c:pt>
                <c:pt idx="39">
                  <c:v>28</c:v>
                </c:pt>
                <c:pt idx="40">
                  <c:v>29</c:v>
                </c:pt>
                <c:pt idx="41">
                  <c:v>30</c:v>
                </c:pt>
                <c:pt idx="42">
                  <c:v>31</c:v>
                </c:pt>
              </c:numCache>
            </c:numRef>
          </c:xVal>
          <c:yVal>
            <c:numRef>
              <c:f>Sheet1!$D$2:$D$44</c:f>
              <c:numCache>
                <c:formatCode>General</c:formatCode>
                <c:ptCount val="43"/>
                <c:pt idx="0">
                  <c:v>100</c:v>
                </c:pt>
                <c:pt idx="1">
                  <c:v>90.454999999999998</c:v>
                </c:pt>
                <c:pt idx="2">
                  <c:v>88.126999999999995</c:v>
                </c:pt>
                <c:pt idx="3">
                  <c:v>86.825000000000003</c:v>
                </c:pt>
                <c:pt idx="4">
                  <c:v>85.992999999999995</c:v>
                </c:pt>
                <c:pt idx="5">
                  <c:v>85.281000000000006</c:v>
                </c:pt>
                <c:pt idx="6">
                  <c:v>84.682000000000002</c:v>
                </c:pt>
                <c:pt idx="7">
                  <c:v>84.141999999999996</c:v>
                </c:pt>
                <c:pt idx="8">
                  <c:v>83.617999999999995</c:v>
                </c:pt>
                <c:pt idx="9">
                  <c:v>83.147000000000006</c:v>
                </c:pt>
                <c:pt idx="10">
                  <c:v>82.718000000000004</c:v>
                </c:pt>
                <c:pt idx="11">
                  <c:v>82.350999999999999</c:v>
                </c:pt>
                <c:pt idx="12">
                  <c:v>81.97</c:v>
                </c:pt>
                <c:pt idx="13">
                  <c:v>78.406999999999996</c:v>
                </c:pt>
                <c:pt idx="14">
                  <c:v>75.481999999999999</c:v>
                </c:pt>
                <c:pt idx="15">
                  <c:v>72.605000000000004</c:v>
                </c:pt>
                <c:pt idx="16">
                  <c:v>69.643000000000001</c:v>
                </c:pt>
                <c:pt idx="17">
                  <c:v>66.504000000000005</c:v>
                </c:pt>
                <c:pt idx="18">
                  <c:v>63.198</c:v>
                </c:pt>
                <c:pt idx="19">
                  <c:v>59.802999999999997</c:v>
                </c:pt>
                <c:pt idx="20">
                  <c:v>56.331000000000003</c:v>
                </c:pt>
                <c:pt idx="21">
                  <c:v>52.872</c:v>
                </c:pt>
                <c:pt idx="22">
                  <c:v>49.375</c:v>
                </c:pt>
                <c:pt idx="23">
                  <c:v>45.896999999999998</c:v>
                </c:pt>
                <c:pt idx="24">
                  <c:v>42.442</c:v>
                </c:pt>
                <c:pt idx="25">
                  <c:v>39.119</c:v>
                </c:pt>
                <c:pt idx="26">
                  <c:v>35.76</c:v>
                </c:pt>
                <c:pt idx="27">
                  <c:v>32.414000000000001</c:v>
                </c:pt>
                <c:pt idx="28">
                  <c:v>29.466000000000001</c:v>
                </c:pt>
                <c:pt idx="29">
                  <c:v>26.710999999999999</c:v>
                </c:pt>
                <c:pt idx="30">
                  <c:v>24.04</c:v>
                </c:pt>
                <c:pt idx="31">
                  <c:v>21.577999999999999</c:v>
                </c:pt>
                <c:pt idx="32">
                  <c:v>19.614000000000001</c:v>
                </c:pt>
                <c:pt idx="33">
                  <c:v>17.63</c:v>
                </c:pt>
                <c:pt idx="34">
                  <c:v>15.837</c:v>
                </c:pt>
                <c:pt idx="35">
                  <c:v>14.324999999999999</c:v>
                </c:pt>
                <c:pt idx="36">
                  <c:v>12.686</c:v>
                </c:pt>
                <c:pt idx="37">
                  <c:v>11.311</c:v>
                </c:pt>
                <c:pt idx="38">
                  <c:v>10.16</c:v>
                </c:pt>
                <c:pt idx="39">
                  <c:v>9.1489999999999991</c:v>
                </c:pt>
                <c:pt idx="40">
                  <c:v>8.2929999999999993</c:v>
                </c:pt>
                <c:pt idx="41">
                  <c:v>7.5910000000000002</c:v>
                </c:pt>
                <c:pt idx="42">
                  <c:v>7.1079999999999997</c:v>
                </c:pt>
              </c:numCache>
            </c:numRef>
          </c:yVal>
          <c:smooth val="0"/>
        </c:ser>
        <c:dLbls>
          <c:showLegendKey val="0"/>
          <c:showVal val="0"/>
          <c:showCatName val="0"/>
          <c:showSerName val="0"/>
          <c:showPercent val="0"/>
          <c:showBubbleSize val="0"/>
        </c:dLbls>
        <c:axId val="130919424"/>
        <c:axId val="130901120"/>
      </c:scatterChart>
      <c:valAx>
        <c:axId val="130919424"/>
        <c:scaling>
          <c:orientation val="minMax"/>
          <c:max val="31"/>
          <c:min val="0"/>
        </c:scaling>
        <c:delete val="0"/>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400" b="1" i="0" u="none" strike="noStrike" kern="1200" baseline="0">
                    <a:solidFill>
                      <a:schemeClr val="lt1">
                        <a:lumMod val="75000"/>
                      </a:schemeClr>
                    </a:solidFill>
                    <a:latin typeface="+mn-lt"/>
                    <a:ea typeface="+mn-ea"/>
                    <a:cs typeface="+mn-cs"/>
                  </a:defRPr>
                </a:pPr>
                <a:r>
                  <a:rPr lang="en-US"/>
                  <a:t>Years</a:t>
                </a:r>
              </a:p>
            </c:rich>
          </c:tx>
          <c:layout>
            <c:manualLayout>
              <c:xMode val="edge"/>
              <c:yMode val="edge"/>
              <c:x val="0.50792267670081059"/>
              <c:y val="0.92883096266192533"/>
            </c:manualLayout>
          </c:layout>
          <c:overlay val="0"/>
          <c:spPr>
            <a:noFill/>
            <a:ln>
              <a:noFill/>
            </a:ln>
            <a:effectLst/>
          </c:spPr>
        </c:title>
        <c:numFmt formatCode="#,##0" sourceLinked="0"/>
        <c:majorTickMark val="none"/>
        <c:minorTickMark val="none"/>
        <c:tickLblPos val="nextTo"/>
        <c:spPr>
          <a:noFill/>
          <a:ln w="9525" cap="flat" cmpd="sng" algn="ctr">
            <a:solidFill>
              <a:schemeClr val="lt1">
                <a:lumMod val="50000"/>
              </a:schemeClr>
            </a:solidFill>
            <a:round/>
          </a:ln>
          <a:effectLst/>
        </c:spPr>
        <c:txPr>
          <a:bodyPr rot="0" spcFirstLastPara="1" vertOverflow="ellipsis" wrap="square" anchor="ctr" anchorCtr="1"/>
          <a:lstStyle/>
          <a:p>
            <a:pPr>
              <a:defRPr sz="1400" b="0" i="0" u="none" strike="noStrike" kern="1200" baseline="0">
                <a:solidFill>
                  <a:schemeClr val="lt1">
                    <a:lumMod val="75000"/>
                  </a:schemeClr>
                </a:solidFill>
                <a:latin typeface="+mn-lt"/>
                <a:ea typeface="+mn-ea"/>
                <a:cs typeface="+mn-cs"/>
              </a:defRPr>
            </a:pPr>
            <a:endParaRPr lang="cs-CZ"/>
          </a:p>
        </c:txPr>
        <c:crossAx val="130901120"/>
        <c:crosses val="autoZero"/>
        <c:crossBetween val="midCat"/>
        <c:majorUnit val="1"/>
      </c:valAx>
      <c:valAx>
        <c:axId val="130901120"/>
        <c:scaling>
          <c:orientation val="minMax"/>
          <c:max val="100"/>
          <c:min val="0"/>
        </c:scaling>
        <c:delete val="0"/>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lt1">
                        <a:lumMod val="75000"/>
                      </a:schemeClr>
                    </a:solidFill>
                    <a:latin typeface="+mn-lt"/>
                    <a:ea typeface="+mn-ea"/>
                    <a:cs typeface="+mn-cs"/>
                  </a:defRPr>
                </a:pPr>
                <a:r>
                  <a:rPr lang="en-US"/>
                  <a:t>Survival (%)</a:t>
                </a:r>
              </a:p>
            </c:rich>
          </c:tx>
          <c:layout>
            <c:manualLayout>
              <c:xMode val="edge"/>
              <c:yMode val="edge"/>
              <c:x val="7.4616027473615992E-3"/>
              <c:y val="0.35792264667654533"/>
            </c:manualLayout>
          </c:layout>
          <c:overlay val="0"/>
          <c:spPr>
            <a:noFill/>
            <a:ln>
              <a:noFill/>
            </a:ln>
            <a:effectLst/>
          </c:sp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400" b="0" i="0" u="none" strike="noStrike" kern="1200" baseline="0">
                <a:solidFill>
                  <a:schemeClr val="lt1">
                    <a:lumMod val="75000"/>
                  </a:schemeClr>
                </a:solidFill>
                <a:latin typeface="+mn-lt"/>
                <a:ea typeface="+mn-ea"/>
                <a:cs typeface="+mn-cs"/>
              </a:defRPr>
            </a:pPr>
            <a:endParaRPr lang="cs-CZ"/>
          </a:p>
        </c:txPr>
        <c:crossAx val="130919424"/>
        <c:crosses val="autoZero"/>
        <c:crossBetween val="midCat"/>
        <c:majorUnit val="25"/>
      </c:valAx>
      <c:spPr>
        <a:noFill/>
        <a:ln>
          <a:noFill/>
        </a:ln>
        <a:effectLst/>
      </c:spPr>
    </c:plotArea>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sz="1400"/>
      </a:pPr>
      <a:endParaRPr lang="cs-CZ"/>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575105103015743E-2"/>
          <c:y val="3.1249894166455256E-2"/>
          <c:w val="0.89827073606950614"/>
          <c:h val="0.81644145288290582"/>
        </c:manualLayout>
      </c:layout>
      <c:scatterChart>
        <c:scatterStyle val="lineMarker"/>
        <c:varyColors val="0"/>
        <c:ser>
          <c:idx val="0"/>
          <c:order val="0"/>
          <c:tx>
            <c:strRef>
              <c:f>Sheet1!$B$1</c:f>
              <c:strCache>
                <c:ptCount val="1"/>
                <c:pt idx="0">
                  <c:v>1982-1991 (N=21,391)</c:v>
                </c:pt>
              </c:strCache>
            </c:strRef>
          </c:tx>
          <c:spPr>
            <a:ln w="22225" cap="rnd">
              <a:solidFill>
                <a:srgbClr val="FF0000"/>
              </a:solidFill>
            </a:ln>
            <a:effectLst>
              <a:glow rad="139700">
                <a:schemeClr val="accent1">
                  <a:satMod val="175000"/>
                  <a:alpha val="14000"/>
                </a:schemeClr>
              </a:glow>
            </a:effectLst>
          </c:spPr>
          <c:marker>
            <c:symbol val="none"/>
          </c:marker>
          <c:xVal>
            <c:numRef>
              <c:f>Sheet1!$A$2:$A$38</c:f>
              <c:numCache>
                <c:formatCode>General</c:formatCode>
                <c:ptCount val="37"/>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numCache>
            </c:numRef>
          </c:xVal>
          <c:yVal>
            <c:numRef>
              <c:f>Sheet1!$B$2:$B$38</c:f>
              <c:numCache>
                <c:formatCode>General</c:formatCode>
                <c:ptCount val="37"/>
                <c:pt idx="0">
                  <c:v>100</c:v>
                </c:pt>
                <c:pt idx="1">
                  <c:v>88.138000000000005</c:v>
                </c:pt>
                <c:pt idx="2">
                  <c:v>84.894000000000005</c:v>
                </c:pt>
                <c:pt idx="3">
                  <c:v>83.024000000000001</c:v>
                </c:pt>
                <c:pt idx="4">
                  <c:v>82.022000000000006</c:v>
                </c:pt>
                <c:pt idx="5">
                  <c:v>81.174999999999997</c:v>
                </c:pt>
                <c:pt idx="6">
                  <c:v>80.456000000000003</c:v>
                </c:pt>
                <c:pt idx="7">
                  <c:v>79.789000000000001</c:v>
                </c:pt>
                <c:pt idx="8">
                  <c:v>79.13</c:v>
                </c:pt>
                <c:pt idx="9">
                  <c:v>78.561000000000007</c:v>
                </c:pt>
                <c:pt idx="10">
                  <c:v>78.069000000000003</c:v>
                </c:pt>
                <c:pt idx="11">
                  <c:v>77.614000000000004</c:v>
                </c:pt>
                <c:pt idx="12">
                  <c:v>77.216999999999999</c:v>
                </c:pt>
                <c:pt idx="13">
                  <c:v>73.066000000000003</c:v>
                </c:pt>
                <c:pt idx="14">
                  <c:v>69.647000000000006</c:v>
                </c:pt>
                <c:pt idx="15">
                  <c:v>66.304000000000002</c:v>
                </c:pt>
                <c:pt idx="16">
                  <c:v>62.978000000000002</c:v>
                </c:pt>
                <c:pt idx="17">
                  <c:v>59.31</c:v>
                </c:pt>
                <c:pt idx="18">
                  <c:v>55.459000000000003</c:v>
                </c:pt>
                <c:pt idx="19">
                  <c:v>51.695999999999998</c:v>
                </c:pt>
                <c:pt idx="20">
                  <c:v>48.225999999999999</c:v>
                </c:pt>
                <c:pt idx="21">
                  <c:v>44.639000000000003</c:v>
                </c:pt>
                <c:pt idx="22">
                  <c:v>41.314999999999998</c:v>
                </c:pt>
                <c:pt idx="23">
                  <c:v>37.832999999999998</c:v>
                </c:pt>
                <c:pt idx="24">
                  <c:v>34.811</c:v>
                </c:pt>
                <c:pt idx="25">
                  <c:v>31.800999999999998</c:v>
                </c:pt>
                <c:pt idx="26">
                  <c:v>28.922000000000001</c:v>
                </c:pt>
                <c:pt idx="27">
                  <c:v>25.832999999999998</c:v>
                </c:pt>
                <c:pt idx="28">
                  <c:v>23.471</c:v>
                </c:pt>
                <c:pt idx="29">
                  <c:v>21.062000000000001</c:v>
                </c:pt>
                <c:pt idx="30">
                  <c:v>18.846</c:v>
                </c:pt>
                <c:pt idx="31">
                  <c:v>16.885000000000002</c:v>
                </c:pt>
                <c:pt idx="32">
                  <c:v>15.252000000000001</c:v>
                </c:pt>
                <c:pt idx="33">
                  <c:v>13.538</c:v>
                </c:pt>
                <c:pt idx="34">
                  <c:v>11.984</c:v>
                </c:pt>
                <c:pt idx="35">
                  <c:v>10.704000000000001</c:v>
                </c:pt>
                <c:pt idx="36">
                  <c:v>9.3260000000000005</c:v>
                </c:pt>
              </c:numCache>
            </c:numRef>
          </c:yVal>
          <c:smooth val="0"/>
        </c:ser>
        <c:ser>
          <c:idx val="1"/>
          <c:order val="1"/>
          <c:tx>
            <c:strRef>
              <c:f>Sheet1!$C$1</c:f>
              <c:strCache>
                <c:ptCount val="1"/>
                <c:pt idx="0">
                  <c:v>1992-2001 (N=39,913)</c:v>
                </c:pt>
              </c:strCache>
            </c:strRef>
          </c:tx>
          <c:spPr>
            <a:ln w="22225" cap="rnd">
              <a:solidFill>
                <a:schemeClr val="accent2"/>
              </a:solidFill>
            </a:ln>
            <a:effectLst>
              <a:glow rad="139700">
                <a:schemeClr val="accent2">
                  <a:satMod val="175000"/>
                  <a:alpha val="14000"/>
                </a:schemeClr>
              </a:glow>
            </a:effectLst>
          </c:spPr>
          <c:marker>
            <c:symbol val="none"/>
          </c:marker>
          <c:xVal>
            <c:numRef>
              <c:f>Sheet1!$A$2:$A$38</c:f>
              <c:numCache>
                <c:formatCode>General</c:formatCode>
                <c:ptCount val="37"/>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numCache>
            </c:numRef>
          </c:xVal>
          <c:yVal>
            <c:numRef>
              <c:f>Sheet1!$C$2:$C$38</c:f>
              <c:numCache>
                <c:formatCode>General</c:formatCode>
                <c:ptCount val="37"/>
                <c:pt idx="0">
                  <c:v>100</c:v>
                </c:pt>
                <c:pt idx="1">
                  <c:v>89.539000000000001</c:v>
                </c:pt>
                <c:pt idx="2">
                  <c:v>87.028999999999996</c:v>
                </c:pt>
                <c:pt idx="3">
                  <c:v>85.781999999999996</c:v>
                </c:pt>
                <c:pt idx="4">
                  <c:v>84.98</c:v>
                </c:pt>
                <c:pt idx="5">
                  <c:v>84.251000000000005</c:v>
                </c:pt>
                <c:pt idx="6">
                  <c:v>83.647000000000006</c:v>
                </c:pt>
                <c:pt idx="7">
                  <c:v>83.097999999999999</c:v>
                </c:pt>
                <c:pt idx="8">
                  <c:v>82.561999999999998</c:v>
                </c:pt>
                <c:pt idx="9">
                  <c:v>82.043000000000006</c:v>
                </c:pt>
                <c:pt idx="10">
                  <c:v>81.575999999999993</c:v>
                </c:pt>
                <c:pt idx="11">
                  <c:v>81.225999999999999</c:v>
                </c:pt>
                <c:pt idx="12">
                  <c:v>80.808000000000007</c:v>
                </c:pt>
                <c:pt idx="13">
                  <c:v>77.204999999999998</c:v>
                </c:pt>
                <c:pt idx="14">
                  <c:v>74.370999999999995</c:v>
                </c:pt>
                <c:pt idx="15">
                  <c:v>71.56</c:v>
                </c:pt>
                <c:pt idx="16">
                  <c:v>68.563000000000002</c:v>
                </c:pt>
                <c:pt idx="17">
                  <c:v>65.396000000000001</c:v>
                </c:pt>
                <c:pt idx="18">
                  <c:v>62.08</c:v>
                </c:pt>
                <c:pt idx="19">
                  <c:v>58.622999999999998</c:v>
                </c:pt>
                <c:pt idx="20">
                  <c:v>55.091999999999999</c:v>
                </c:pt>
                <c:pt idx="21">
                  <c:v>51.625999999999998</c:v>
                </c:pt>
                <c:pt idx="22">
                  <c:v>48.012</c:v>
                </c:pt>
                <c:pt idx="23">
                  <c:v>44.554000000000002</c:v>
                </c:pt>
                <c:pt idx="24">
                  <c:v>41.061</c:v>
                </c:pt>
                <c:pt idx="25">
                  <c:v>37.731000000000002</c:v>
                </c:pt>
                <c:pt idx="26">
                  <c:v>34.206000000000003</c:v>
                </c:pt>
                <c:pt idx="27">
                  <c:v>30.891999999999999</c:v>
                </c:pt>
                <c:pt idx="28">
                  <c:v>27.738</c:v>
                </c:pt>
                <c:pt idx="29">
                  <c:v>24.893000000000001</c:v>
                </c:pt>
                <c:pt idx="30">
                  <c:v>22.065999999999999</c:v>
                </c:pt>
                <c:pt idx="31">
                  <c:v>19.3</c:v>
                </c:pt>
                <c:pt idx="32">
                  <c:v>17.221</c:v>
                </c:pt>
                <c:pt idx="33">
                  <c:v>15.295999999999999</c:v>
                </c:pt>
              </c:numCache>
            </c:numRef>
          </c:yVal>
          <c:smooth val="0"/>
        </c:ser>
        <c:ser>
          <c:idx val="2"/>
          <c:order val="2"/>
          <c:tx>
            <c:strRef>
              <c:f>Sheet1!$D$1</c:f>
              <c:strCache>
                <c:ptCount val="1"/>
                <c:pt idx="0">
                  <c:v>2002-2008 (N=24,485)</c:v>
                </c:pt>
              </c:strCache>
            </c:strRef>
          </c:tx>
          <c:spPr>
            <a:ln w="22225" cap="rnd">
              <a:solidFill>
                <a:schemeClr val="accent3"/>
              </a:solidFill>
            </a:ln>
            <a:effectLst>
              <a:glow rad="139700">
                <a:schemeClr val="accent3">
                  <a:satMod val="175000"/>
                  <a:alpha val="14000"/>
                </a:schemeClr>
              </a:glow>
            </a:effectLst>
          </c:spPr>
          <c:marker>
            <c:symbol val="none"/>
          </c:marker>
          <c:xVal>
            <c:numRef>
              <c:f>Sheet1!$A$2:$A$38</c:f>
              <c:numCache>
                <c:formatCode>General</c:formatCode>
                <c:ptCount val="37"/>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numCache>
            </c:numRef>
          </c:xVal>
          <c:yVal>
            <c:numRef>
              <c:f>Sheet1!$D$2:$D$38</c:f>
              <c:numCache>
                <c:formatCode>General</c:formatCode>
                <c:ptCount val="37"/>
                <c:pt idx="0">
                  <c:v>100</c:v>
                </c:pt>
                <c:pt idx="1">
                  <c:v>91.218999999999994</c:v>
                </c:pt>
                <c:pt idx="2">
                  <c:v>89.25</c:v>
                </c:pt>
                <c:pt idx="3">
                  <c:v>88.120999999999995</c:v>
                </c:pt>
                <c:pt idx="4">
                  <c:v>87.287000000000006</c:v>
                </c:pt>
                <c:pt idx="5">
                  <c:v>86.573999999999998</c:v>
                </c:pt>
                <c:pt idx="6">
                  <c:v>86.028000000000006</c:v>
                </c:pt>
                <c:pt idx="7">
                  <c:v>85.468999999999994</c:v>
                </c:pt>
                <c:pt idx="8">
                  <c:v>84.951999999999998</c:v>
                </c:pt>
                <c:pt idx="9">
                  <c:v>84.557000000000002</c:v>
                </c:pt>
                <c:pt idx="10">
                  <c:v>84.174000000000007</c:v>
                </c:pt>
                <c:pt idx="11">
                  <c:v>83.781999999999996</c:v>
                </c:pt>
                <c:pt idx="12">
                  <c:v>83.41</c:v>
                </c:pt>
                <c:pt idx="13">
                  <c:v>80.099999999999994</c:v>
                </c:pt>
                <c:pt idx="14">
                  <c:v>77.307000000000002</c:v>
                </c:pt>
                <c:pt idx="15">
                  <c:v>74.613</c:v>
                </c:pt>
                <c:pt idx="16">
                  <c:v>71.91</c:v>
                </c:pt>
                <c:pt idx="17">
                  <c:v>69.174000000000007</c:v>
                </c:pt>
                <c:pt idx="18">
                  <c:v>66.325999999999993</c:v>
                </c:pt>
                <c:pt idx="19">
                  <c:v>63.286000000000001</c:v>
                </c:pt>
                <c:pt idx="20">
                  <c:v>59.747</c:v>
                </c:pt>
                <c:pt idx="21">
                  <c:v>56.436</c:v>
                </c:pt>
                <c:pt idx="22">
                  <c:v>52.933</c:v>
                </c:pt>
                <c:pt idx="23">
                  <c:v>49.546999999999997</c:v>
                </c:pt>
              </c:numCache>
            </c:numRef>
          </c:yVal>
          <c:smooth val="0"/>
        </c:ser>
        <c:ser>
          <c:idx val="3"/>
          <c:order val="3"/>
          <c:tx>
            <c:strRef>
              <c:f>Sheet1!$E$1</c:f>
              <c:strCache>
                <c:ptCount val="1"/>
                <c:pt idx="0">
                  <c:v>2009-6/2014 (N=20,577)</c:v>
                </c:pt>
              </c:strCache>
            </c:strRef>
          </c:tx>
          <c:spPr>
            <a:ln w="22225" cap="rnd">
              <a:solidFill>
                <a:srgbClr val="92D050"/>
              </a:solidFill>
            </a:ln>
            <a:effectLst>
              <a:glow rad="139700">
                <a:schemeClr val="accent4">
                  <a:satMod val="175000"/>
                  <a:alpha val="14000"/>
                </a:schemeClr>
              </a:glow>
            </a:effectLst>
          </c:spPr>
          <c:marker>
            <c:symbol val="none"/>
          </c:marker>
          <c:xVal>
            <c:numRef>
              <c:f>Sheet1!$A$2:$A$38</c:f>
              <c:numCache>
                <c:formatCode>General</c:formatCode>
                <c:ptCount val="37"/>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numCache>
            </c:numRef>
          </c:xVal>
          <c:yVal>
            <c:numRef>
              <c:f>Sheet1!$E$2:$E$38</c:f>
              <c:numCache>
                <c:formatCode>General</c:formatCode>
                <c:ptCount val="37"/>
                <c:pt idx="0">
                  <c:v>100</c:v>
                </c:pt>
                <c:pt idx="1">
                  <c:v>92.475999999999999</c:v>
                </c:pt>
                <c:pt idx="2">
                  <c:v>90.72</c:v>
                </c:pt>
                <c:pt idx="3">
                  <c:v>89.543999999999997</c:v>
                </c:pt>
                <c:pt idx="4">
                  <c:v>88.703000000000003</c:v>
                </c:pt>
                <c:pt idx="5">
                  <c:v>88.131</c:v>
                </c:pt>
                <c:pt idx="6">
                  <c:v>87.578000000000003</c:v>
                </c:pt>
                <c:pt idx="7">
                  <c:v>87.167000000000002</c:v>
                </c:pt>
                <c:pt idx="8">
                  <c:v>86.718999999999994</c:v>
                </c:pt>
                <c:pt idx="9">
                  <c:v>86.311000000000007</c:v>
                </c:pt>
                <c:pt idx="10">
                  <c:v>85.915999999999997</c:v>
                </c:pt>
                <c:pt idx="11">
                  <c:v>85.644000000000005</c:v>
                </c:pt>
                <c:pt idx="12">
                  <c:v>85.245000000000005</c:v>
                </c:pt>
                <c:pt idx="13">
                  <c:v>81.876999999999995</c:v>
                </c:pt>
                <c:pt idx="14">
                  <c:v>78.966999999999999</c:v>
                </c:pt>
                <c:pt idx="15">
                  <c:v>76.23</c:v>
                </c:pt>
                <c:pt idx="16">
                  <c:v>73.352999999999994</c:v>
                </c:pt>
              </c:numCache>
            </c:numRef>
          </c:yVal>
          <c:smooth val="0"/>
        </c:ser>
        <c:dLbls>
          <c:showLegendKey val="0"/>
          <c:showVal val="0"/>
          <c:showCatName val="0"/>
          <c:showSerName val="0"/>
          <c:showPercent val="0"/>
          <c:showBubbleSize val="0"/>
        </c:dLbls>
        <c:axId val="131719168"/>
        <c:axId val="131721088"/>
      </c:scatterChart>
      <c:valAx>
        <c:axId val="131719168"/>
        <c:scaling>
          <c:orientation val="minMax"/>
          <c:max val="22"/>
          <c:min val="0"/>
        </c:scaling>
        <c:delete val="0"/>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Years</a:t>
                </a:r>
              </a:p>
            </c:rich>
          </c:tx>
          <c:layout/>
          <c:overlay val="0"/>
          <c:spPr>
            <a:noFill/>
            <a:ln>
              <a:noFill/>
            </a:ln>
            <a:effectLst/>
          </c:spPr>
        </c:title>
        <c:numFmt formatCode="#,##0" sourceLinked="0"/>
        <c:majorTickMark val="none"/>
        <c:minorTickMark val="none"/>
        <c:tickLblPos val="nextTo"/>
        <c:spPr>
          <a:noFill/>
          <a:ln w="9525" cap="flat" cmpd="sng" algn="ctr">
            <a:solidFill>
              <a:schemeClr val="lt1">
                <a:lumMod val="50000"/>
              </a:schemeClr>
            </a:solidFill>
            <a:round/>
          </a:ln>
          <a:effectLst/>
        </c:spPr>
        <c:txPr>
          <a:bodyPr rot="0" spcFirstLastPara="1" vertOverflow="ellipsis" wrap="square" anchor="ctr" anchorCtr="1"/>
          <a:lstStyle/>
          <a:p>
            <a:pPr>
              <a:defRPr sz="1197" b="0" i="0" u="none" strike="noStrike" kern="1200" baseline="0">
                <a:solidFill>
                  <a:schemeClr val="lt1">
                    <a:lumMod val="75000"/>
                  </a:schemeClr>
                </a:solidFill>
                <a:latin typeface="+mn-lt"/>
                <a:ea typeface="+mn-ea"/>
                <a:cs typeface="+mn-cs"/>
              </a:defRPr>
            </a:pPr>
            <a:endParaRPr lang="cs-CZ"/>
          </a:p>
        </c:txPr>
        <c:crossAx val="131721088"/>
        <c:crosses val="autoZero"/>
        <c:crossBetween val="midCat"/>
        <c:majorUnit val="1"/>
      </c:valAx>
      <c:valAx>
        <c:axId val="131721088"/>
        <c:scaling>
          <c:orientation val="minMax"/>
          <c:max val="100"/>
          <c:min val="0"/>
        </c:scaling>
        <c:delete val="0"/>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Survival (%)</a:t>
                </a:r>
              </a:p>
            </c:rich>
          </c:tx>
          <c:layout/>
          <c:overlay val="0"/>
          <c:spPr>
            <a:noFill/>
            <a:ln>
              <a:noFill/>
            </a:ln>
            <a:effectLst/>
          </c:sp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cs-CZ"/>
          </a:p>
        </c:txPr>
        <c:crossAx val="131719168"/>
        <c:crosses val="autoZero"/>
        <c:crossBetween val="midCat"/>
        <c:majorUnit val="25"/>
      </c:valAx>
      <c:spPr>
        <a:noFill/>
        <a:ln>
          <a:noFill/>
        </a:ln>
        <a:effectLst/>
      </c:spPr>
    </c:plotArea>
    <c:legend>
      <c:legendPos val="t"/>
      <c:layout>
        <c:manualLayout>
          <c:xMode val="edge"/>
          <c:yMode val="edge"/>
          <c:x val="0.61376811594202896"/>
          <c:y val="5.5555555555555552E-2"/>
          <c:w val="0.36231884057971014"/>
          <c:h val="0.2987274507353247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lt1">
                  <a:lumMod val="75000"/>
                </a:schemeClr>
              </a:solidFill>
              <a:latin typeface="+mn-lt"/>
              <a:ea typeface="+mn-ea"/>
              <a:cs typeface="+mn-cs"/>
            </a:defRPr>
          </a:pPr>
          <a:endParaRPr lang="cs-CZ"/>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cs-CZ"/>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125870135798235E-2"/>
          <c:y val="3.1249894166454999E-2"/>
          <c:w val="0.89863859408878533"/>
          <c:h val="0.81644145288290582"/>
        </c:manualLayout>
      </c:layout>
      <c:scatterChart>
        <c:scatterStyle val="lineMarker"/>
        <c:varyColors val="0"/>
        <c:ser>
          <c:idx val="0"/>
          <c:order val="0"/>
          <c:tx>
            <c:strRef>
              <c:f>Sheet1!$B$1</c:f>
              <c:strCache>
                <c:ptCount val="1"/>
                <c:pt idx="0">
                  <c:v>1982-1991 (N=16,112)</c:v>
                </c:pt>
              </c:strCache>
            </c:strRef>
          </c:tx>
          <c:spPr>
            <a:ln w="22225" cap="rnd">
              <a:solidFill>
                <a:srgbClr val="FF0000"/>
              </a:solidFill>
            </a:ln>
            <a:effectLst>
              <a:glow rad="139700">
                <a:schemeClr val="accent1">
                  <a:satMod val="175000"/>
                  <a:alpha val="14000"/>
                </a:schemeClr>
              </a:glow>
            </a:effectLst>
          </c:spPr>
          <c:marker>
            <c:symbol val="none"/>
          </c:marker>
          <c:xVal>
            <c:numRef>
              <c:f>Sheet1!$A$2:$A$38</c:f>
              <c:numCache>
                <c:formatCode>General</c:formatCode>
                <c:ptCount val="3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xVal>
          <c:yVal>
            <c:numRef>
              <c:f>Sheet1!$B$2:$B$38</c:f>
              <c:numCache>
                <c:formatCode>General</c:formatCode>
                <c:ptCount val="37"/>
                <c:pt idx="0">
                  <c:v>100</c:v>
                </c:pt>
                <c:pt idx="1">
                  <c:v>100</c:v>
                </c:pt>
                <c:pt idx="2">
                  <c:v>94.625</c:v>
                </c:pt>
                <c:pt idx="3">
                  <c:v>90.197000000000003</c:v>
                </c:pt>
                <c:pt idx="4">
                  <c:v>85.867999999999995</c:v>
                </c:pt>
                <c:pt idx="5">
                  <c:v>81.56</c:v>
                </c:pt>
                <c:pt idx="6">
                  <c:v>76.81</c:v>
                </c:pt>
                <c:pt idx="7">
                  <c:v>71.822999999999993</c:v>
                </c:pt>
                <c:pt idx="8">
                  <c:v>66.948999999999998</c:v>
                </c:pt>
                <c:pt idx="9">
                  <c:v>62.454999999999998</c:v>
                </c:pt>
                <c:pt idx="10">
                  <c:v>57.81</c:v>
                </c:pt>
                <c:pt idx="11">
                  <c:v>53.505000000000003</c:v>
                </c:pt>
                <c:pt idx="12">
                  <c:v>48.996000000000002</c:v>
                </c:pt>
                <c:pt idx="13">
                  <c:v>45.082000000000001</c:v>
                </c:pt>
                <c:pt idx="14">
                  <c:v>41.183999999999997</c:v>
                </c:pt>
                <c:pt idx="15">
                  <c:v>37.454999999999998</c:v>
                </c:pt>
                <c:pt idx="16">
                  <c:v>33.454999999999998</c:v>
                </c:pt>
                <c:pt idx="17">
                  <c:v>30.396000000000001</c:v>
                </c:pt>
                <c:pt idx="18">
                  <c:v>27.276</c:v>
                </c:pt>
                <c:pt idx="19">
                  <c:v>24.407</c:v>
                </c:pt>
                <c:pt idx="20">
                  <c:v>21.867000000000001</c:v>
                </c:pt>
                <c:pt idx="21">
                  <c:v>19.753</c:v>
                </c:pt>
                <c:pt idx="22">
                  <c:v>17.532</c:v>
                </c:pt>
                <c:pt idx="23">
                  <c:v>15.52</c:v>
                </c:pt>
                <c:pt idx="24">
                  <c:v>13.862</c:v>
                </c:pt>
                <c:pt idx="25">
                  <c:v>12.077999999999999</c:v>
                </c:pt>
              </c:numCache>
            </c:numRef>
          </c:yVal>
          <c:smooth val="0"/>
        </c:ser>
        <c:ser>
          <c:idx val="1"/>
          <c:order val="1"/>
          <c:tx>
            <c:strRef>
              <c:f>Sheet1!$C$1</c:f>
              <c:strCache>
                <c:ptCount val="1"/>
                <c:pt idx="0">
                  <c:v>1992-2001 (N=31,339)</c:v>
                </c:pt>
              </c:strCache>
            </c:strRef>
          </c:tx>
          <c:spPr>
            <a:ln w="22225" cap="rnd">
              <a:solidFill>
                <a:schemeClr val="accent2"/>
              </a:solidFill>
            </a:ln>
            <a:effectLst>
              <a:glow rad="139700">
                <a:schemeClr val="accent2">
                  <a:satMod val="175000"/>
                  <a:alpha val="14000"/>
                </a:schemeClr>
              </a:glow>
            </a:effectLst>
          </c:spPr>
          <c:marker>
            <c:symbol val="none"/>
          </c:marker>
          <c:xVal>
            <c:numRef>
              <c:f>Sheet1!$A$2:$A$38</c:f>
              <c:numCache>
                <c:formatCode>General</c:formatCode>
                <c:ptCount val="3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xVal>
          <c:yVal>
            <c:numRef>
              <c:f>Sheet1!$C$2:$C$38</c:f>
              <c:numCache>
                <c:formatCode>General</c:formatCode>
                <c:ptCount val="37"/>
                <c:pt idx="0">
                  <c:v>100</c:v>
                </c:pt>
                <c:pt idx="1">
                  <c:v>100</c:v>
                </c:pt>
                <c:pt idx="2">
                  <c:v>95.540999999999997</c:v>
                </c:pt>
                <c:pt idx="3">
                  <c:v>92.034000000000006</c:v>
                </c:pt>
                <c:pt idx="4">
                  <c:v>88.555999999999997</c:v>
                </c:pt>
                <c:pt idx="5">
                  <c:v>84.846000000000004</c:v>
                </c:pt>
                <c:pt idx="6">
                  <c:v>80.927999999999997</c:v>
                </c:pt>
                <c:pt idx="7">
                  <c:v>76.822999999999993</c:v>
                </c:pt>
                <c:pt idx="8">
                  <c:v>72.546000000000006</c:v>
                </c:pt>
                <c:pt idx="9">
                  <c:v>68.177000000000007</c:v>
                </c:pt>
                <c:pt idx="10">
                  <c:v>63.887</c:v>
                </c:pt>
                <c:pt idx="11">
                  <c:v>59.414999999999999</c:v>
                </c:pt>
                <c:pt idx="12">
                  <c:v>55.136000000000003</c:v>
                </c:pt>
                <c:pt idx="13">
                  <c:v>50.813000000000002</c:v>
                </c:pt>
                <c:pt idx="14">
                  <c:v>46.692</c:v>
                </c:pt>
                <c:pt idx="15">
                  <c:v>42.33</c:v>
                </c:pt>
                <c:pt idx="16">
                  <c:v>38.228999999999999</c:v>
                </c:pt>
                <c:pt idx="17">
                  <c:v>34.326000000000001</c:v>
                </c:pt>
                <c:pt idx="18">
                  <c:v>30.805</c:v>
                </c:pt>
                <c:pt idx="19">
                  <c:v>27.306999999999999</c:v>
                </c:pt>
                <c:pt idx="20">
                  <c:v>23.884</c:v>
                </c:pt>
                <c:pt idx="21">
                  <c:v>21.31</c:v>
                </c:pt>
                <c:pt idx="22">
                  <c:v>18.928000000000001</c:v>
                </c:pt>
              </c:numCache>
            </c:numRef>
          </c:yVal>
          <c:smooth val="0"/>
        </c:ser>
        <c:ser>
          <c:idx val="2"/>
          <c:order val="2"/>
          <c:tx>
            <c:strRef>
              <c:f>Sheet1!$D$1</c:f>
              <c:strCache>
                <c:ptCount val="1"/>
                <c:pt idx="0">
                  <c:v>2002-2008 (N=19,694)</c:v>
                </c:pt>
              </c:strCache>
            </c:strRef>
          </c:tx>
          <c:spPr>
            <a:ln w="22225" cap="rnd">
              <a:solidFill>
                <a:schemeClr val="accent3"/>
              </a:solidFill>
            </a:ln>
            <a:effectLst>
              <a:glow rad="139700">
                <a:schemeClr val="accent3">
                  <a:satMod val="175000"/>
                  <a:alpha val="14000"/>
                </a:schemeClr>
              </a:glow>
            </a:effectLst>
          </c:spPr>
          <c:marker>
            <c:symbol val="none"/>
          </c:marker>
          <c:xVal>
            <c:numRef>
              <c:f>Sheet1!$A$2:$A$38</c:f>
              <c:numCache>
                <c:formatCode>General</c:formatCode>
                <c:ptCount val="3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xVal>
          <c:yVal>
            <c:numRef>
              <c:f>Sheet1!$D$2:$D$38</c:f>
              <c:numCache>
                <c:formatCode>General</c:formatCode>
                <c:ptCount val="37"/>
                <c:pt idx="0">
                  <c:v>100</c:v>
                </c:pt>
                <c:pt idx="1">
                  <c:v>100</c:v>
                </c:pt>
                <c:pt idx="2">
                  <c:v>96.031000000000006</c:v>
                </c:pt>
                <c:pt idx="3">
                  <c:v>92.683000000000007</c:v>
                </c:pt>
                <c:pt idx="4">
                  <c:v>89.453000000000003</c:v>
                </c:pt>
                <c:pt idx="5">
                  <c:v>86.212000000000003</c:v>
                </c:pt>
                <c:pt idx="6">
                  <c:v>82.932000000000002</c:v>
                </c:pt>
                <c:pt idx="7">
                  <c:v>79.518000000000001</c:v>
                </c:pt>
                <c:pt idx="8">
                  <c:v>75.873000000000005</c:v>
                </c:pt>
                <c:pt idx="9">
                  <c:v>71.631</c:v>
                </c:pt>
                <c:pt idx="10">
                  <c:v>67.66</c:v>
                </c:pt>
                <c:pt idx="11">
                  <c:v>63.460999999999999</c:v>
                </c:pt>
                <c:pt idx="12">
                  <c:v>59.401000000000003</c:v>
                </c:pt>
              </c:numCache>
            </c:numRef>
          </c:yVal>
          <c:smooth val="0"/>
        </c:ser>
        <c:ser>
          <c:idx val="3"/>
          <c:order val="3"/>
          <c:tx>
            <c:strRef>
              <c:f>Sheet1!$E$1</c:f>
              <c:strCache>
                <c:ptCount val="1"/>
                <c:pt idx="0">
                  <c:v>2009-6/2014 (N=15,573)</c:v>
                </c:pt>
              </c:strCache>
            </c:strRef>
          </c:tx>
          <c:spPr>
            <a:ln w="22225" cap="rnd">
              <a:solidFill>
                <a:srgbClr val="92D050"/>
              </a:solidFill>
            </a:ln>
            <a:effectLst>
              <a:glow rad="139700">
                <a:schemeClr val="accent4">
                  <a:satMod val="175000"/>
                  <a:alpha val="14000"/>
                </a:schemeClr>
              </a:glow>
            </a:effectLst>
          </c:spPr>
          <c:marker>
            <c:symbol val="none"/>
          </c:marker>
          <c:xVal>
            <c:numRef>
              <c:f>Sheet1!$A$2:$A$38</c:f>
              <c:numCache>
                <c:formatCode>General</c:formatCode>
                <c:ptCount val="3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xVal>
          <c:yVal>
            <c:numRef>
              <c:f>Sheet1!$E$2:$E$38</c:f>
              <c:numCache>
                <c:formatCode>General</c:formatCode>
                <c:ptCount val="37"/>
                <c:pt idx="0">
                  <c:v>100</c:v>
                </c:pt>
                <c:pt idx="1">
                  <c:v>100</c:v>
                </c:pt>
                <c:pt idx="2">
                  <c:v>96.049000000000007</c:v>
                </c:pt>
                <c:pt idx="3">
                  <c:v>92.635000000000005</c:v>
                </c:pt>
                <c:pt idx="4">
                  <c:v>89.424999999999997</c:v>
                </c:pt>
                <c:pt idx="5">
                  <c:v>86.049000000000007</c:v>
                </c:pt>
              </c:numCache>
            </c:numRef>
          </c:yVal>
          <c:smooth val="0"/>
        </c:ser>
        <c:dLbls>
          <c:showLegendKey val="0"/>
          <c:showVal val="0"/>
          <c:showCatName val="0"/>
          <c:showSerName val="0"/>
          <c:showPercent val="0"/>
          <c:showBubbleSize val="0"/>
        </c:dLbls>
        <c:axId val="138622848"/>
        <c:axId val="138637312"/>
      </c:scatterChart>
      <c:valAx>
        <c:axId val="138622848"/>
        <c:scaling>
          <c:orientation val="minMax"/>
          <c:max val="22"/>
          <c:min val="0"/>
        </c:scaling>
        <c:delete val="0"/>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400" b="1" i="0" u="none" strike="noStrike" kern="1200" baseline="0">
                    <a:solidFill>
                      <a:schemeClr val="lt1">
                        <a:lumMod val="75000"/>
                      </a:schemeClr>
                    </a:solidFill>
                    <a:latin typeface="+mn-lt"/>
                    <a:ea typeface="+mn-ea"/>
                    <a:cs typeface="+mn-cs"/>
                  </a:defRPr>
                </a:pPr>
                <a:r>
                  <a:rPr lang="en-US"/>
                  <a:t>Years</a:t>
                </a:r>
              </a:p>
            </c:rich>
          </c:tx>
          <c:layout/>
          <c:overlay val="0"/>
          <c:spPr>
            <a:noFill/>
            <a:ln>
              <a:noFill/>
            </a:ln>
            <a:effectLst/>
          </c:spPr>
        </c:title>
        <c:numFmt formatCode="#,##0" sourceLinked="0"/>
        <c:majorTickMark val="none"/>
        <c:minorTickMark val="none"/>
        <c:tickLblPos val="nextTo"/>
        <c:spPr>
          <a:noFill/>
          <a:ln w="9525" cap="flat" cmpd="sng" algn="ctr">
            <a:solidFill>
              <a:schemeClr val="lt1">
                <a:lumMod val="50000"/>
              </a:schemeClr>
            </a:solidFill>
            <a:round/>
          </a:ln>
          <a:effectLst/>
        </c:spPr>
        <c:txPr>
          <a:bodyPr rot="0" spcFirstLastPara="1" vertOverflow="ellipsis" wrap="square" anchor="ctr" anchorCtr="1"/>
          <a:lstStyle/>
          <a:p>
            <a:pPr>
              <a:defRPr sz="1400" b="0" i="0" u="none" strike="noStrike" kern="1200" baseline="0">
                <a:solidFill>
                  <a:schemeClr val="lt1">
                    <a:lumMod val="75000"/>
                  </a:schemeClr>
                </a:solidFill>
                <a:latin typeface="+mn-lt"/>
                <a:ea typeface="+mn-ea"/>
                <a:cs typeface="+mn-cs"/>
              </a:defRPr>
            </a:pPr>
            <a:endParaRPr lang="cs-CZ"/>
          </a:p>
        </c:txPr>
        <c:crossAx val="138637312"/>
        <c:crosses val="autoZero"/>
        <c:crossBetween val="midCat"/>
        <c:majorUnit val="1"/>
      </c:valAx>
      <c:valAx>
        <c:axId val="138637312"/>
        <c:scaling>
          <c:orientation val="minMax"/>
          <c:max val="100"/>
          <c:min val="0"/>
        </c:scaling>
        <c:delete val="0"/>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lt1">
                        <a:lumMod val="75000"/>
                      </a:schemeClr>
                    </a:solidFill>
                    <a:latin typeface="+mn-lt"/>
                    <a:ea typeface="+mn-ea"/>
                    <a:cs typeface="+mn-cs"/>
                  </a:defRPr>
                </a:pPr>
                <a:r>
                  <a:rPr lang="en-US"/>
                  <a:t>Survival (%)</a:t>
                </a:r>
              </a:p>
            </c:rich>
          </c:tx>
          <c:layout/>
          <c:overlay val="0"/>
          <c:spPr>
            <a:noFill/>
            <a:ln>
              <a:noFill/>
            </a:ln>
            <a:effectLst/>
          </c:sp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400" b="0" i="0" u="none" strike="noStrike" kern="1200" baseline="0">
                <a:solidFill>
                  <a:schemeClr val="lt1">
                    <a:lumMod val="75000"/>
                  </a:schemeClr>
                </a:solidFill>
                <a:latin typeface="+mn-lt"/>
                <a:ea typeface="+mn-ea"/>
                <a:cs typeface="+mn-cs"/>
              </a:defRPr>
            </a:pPr>
            <a:endParaRPr lang="cs-CZ"/>
          </a:p>
        </c:txPr>
        <c:crossAx val="138622848"/>
        <c:crosses val="autoZero"/>
        <c:crossBetween val="midCat"/>
        <c:majorUnit val="25"/>
      </c:valAx>
      <c:spPr>
        <a:noFill/>
        <a:ln>
          <a:noFill/>
        </a:ln>
        <a:effectLst/>
      </c:spPr>
    </c:plotArea>
    <c:legend>
      <c:legendPos val="t"/>
      <c:layout>
        <c:manualLayout>
          <c:xMode val="edge"/>
          <c:yMode val="edge"/>
          <c:x val="0.64380578877819672"/>
          <c:y val="1.6129032258064516E-2"/>
          <c:w val="0.30619419524582608"/>
          <c:h val="0.3680617644568622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lt1">
                  <a:lumMod val="75000"/>
                </a:schemeClr>
              </a:solidFill>
              <a:latin typeface="+mn-lt"/>
              <a:ea typeface="+mn-ea"/>
              <a:cs typeface="+mn-cs"/>
            </a:defRPr>
          </a:pPr>
          <a:endParaRPr lang="cs-CZ"/>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sz="1400"/>
      </a:pPr>
      <a:endParaRPr lang="cs-CZ"/>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629421565330845E-2"/>
          <c:y val="3.1249894166455256E-2"/>
          <c:w val="0.86869995676719769"/>
          <c:h val="0.81644145288290582"/>
        </c:manualLayout>
      </c:layout>
      <c:scatterChart>
        <c:scatterStyle val="lineMarker"/>
        <c:varyColors val="0"/>
        <c:ser>
          <c:idx val="0"/>
          <c:order val="0"/>
          <c:tx>
            <c:strRef>
              <c:f>Sheet1!$B$1</c:f>
              <c:strCache>
                <c:ptCount val="1"/>
                <c:pt idx="0">
                  <c:v>18-39 (N=18,191)</c:v>
                </c:pt>
              </c:strCache>
            </c:strRef>
          </c:tx>
          <c:spPr>
            <a:ln w="22225" cap="rnd">
              <a:solidFill>
                <a:srgbClr val="92D050"/>
              </a:solidFill>
            </a:ln>
            <a:effectLst>
              <a:glow rad="139700">
                <a:schemeClr val="accent1">
                  <a:satMod val="175000"/>
                  <a:alpha val="14000"/>
                </a:schemeClr>
              </a:glow>
            </a:effectLst>
          </c:spPr>
          <c:marker>
            <c:symbol val="none"/>
          </c:marker>
          <c:xVal>
            <c:numRef>
              <c:f>Sheet1!$A$2:$A$38</c:f>
              <c:numCache>
                <c:formatCode>General</c:formatCode>
                <c:ptCount val="37"/>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numCache>
            </c:numRef>
          </c:xVal>
          <c:yVal>
            <c:numRef>
              <c:f>Sheet1!$B$2:$B$38</c:f>
              <c:numCache>
                <c:formatCode>General</c:formatCode>
                <c:ptCount val="37"/>
                <c:pt idx="0">
                  <c:v>100</c:v>
                </c:pt>
                <c:pt idx="1">
                  <c:v>91.167000000000002</c:v>
                </c:pt>
                <c:pt idx="2">
                  <c:v>89.156999999999996</c:v>
                </c:pt>
                <c:pt idx="3">
                  <c:v>88.299000000000007</c:v>
                </c:pt>
                <c:pt idx="4">
                  <c:v>87.625</c:v>
                </c:pt>
                <c:pt idx="5">
                  <c:v>87.063000000000002</c:v>
                </c:pt>
                <c:pt idx="6">
                  <c:v>86.504999999999995</c:v>
                </c:pt>
                <c:pt idx="7">
                  <c:v>86.061000000000007</c:v>
                </c:pt>
                <c:pt idx="8">
                  <c:v>85.507999999999996</c:v>
                </c:pt>
                <c:pt idx="9">
                  <c:v>85.028999999999996</c:v>
                </c:pt>
                <c:pt idx="10">
                  <c:v>84.593999999999994</c:v>
                </c:pt>
                <c:pt idx="11">
                  <c:v>84.203999999999994</c:v>
                </c:pt>
                <c:pt idx="12">
                  <c:v>83.731999999999999</c:v>
                </c:pt>
                <c:pt idx="13">
                  <c:v>79.503</c:v>
                </c:pt>
                <c:pt idx="14">
                  <c:v>76.040000000000006</c:v>
                </c:pt>
                <c:pt idx="15">
                  <c:v>73.119</c:v>
                </c:pt>
                <c:pt idx="16">
                  <c:v>70.090999999999994</c:v>
                </c:pt>
                <c:pt idx="17">
                  <c:v>67.477999999999994</c:v>
                </c:pt>
                <c:pt idx="18">
                  <c:v>64.585999999999999</c:v>
                </c:pt>
                <c:pt idx="19">
                  <c:v>62.023000000000003</c:v>
                </c:pt>
                <c:pt idx="20">
                  <c:v>59.433</c:v>
                </c:pt>
                <c:pt idx="21">
                  <c:v>56.725000000000001</c:v>
                </c:pt>
                <c:pt idx="22">
                  <c:v>54.070999999999998</c:v>
                </c:pt>
                <c:pt idx="23">
                  <c:v>51.45</c:v>
                </c:pt>
                <c:pt idx="24">
                  <c:v>49.067999999999998</c:v>
                </c:pt>
                <c:pt idx="25">
                  <c:v>46.883000000000003</c:v>
                </c:pt>
                <c:pt idx="26">
                  <c:v>44.427</c:v>
                </c:pt>
                <c:pt idx="27">
                  <c:v>42.182000000000002</c:v>
                </c:pt>
                <c:pt idx="28">
                  <c:v>40.127000000000002</c:v>
                </c:pt>
                <c:pt idx="29">
                  <c:v>37.78</c:v>
                </c:pt>
                <c:pt idx="30">
                  <c:v>35.633000000000003</c:v>
                </c:pt>
                <c:pt idx="31">
                  <c:v>33.441000000000003</c:v>
                </c:pt>
                <c:pt idx="32">
                  <c:v>31.422000000000001</c:v>
                </c:pt>
                <c:pt idx="33">
                  <c:v>29.332999999999998</c:v>
                </c:pt>
                <c:pt idx="34">
                  <c:v>27.292999999999999</c:v>
                </c:pt>
                <c:pt idx="35">
                  <c:v>25.771000000000001</c:v>
                </c:pt>
                <c:pt idx="36">
                  <c:v>23.664000000000001</c:v>
                </c:pt>
              </c:numCache>
            </c:numRef>
          </c:yVal>
          <c:smooth val="0"/>
        </c:ser>
        <c:ser>
          <c:idx val="1"/>
          <c:order val="1"/>
          <c:tx>
            <c:strRef>
              <c:f>Sheet1!$C$1</c:f>
              <c:strCache>
                <c:ptCount val="1"/>
                <c:pt idx="0">
                  <c:v>40-59 (N=62,808)</c:v>
                </c:pt>
              </c:strCache>
            </c:strRef>
          </c:tx>
          <c:spPr>
            <a:ln w="22225" cap="rnd">
              <a:solidFill>
                <a:srgbClr val="FFFF00"/>
              </a:solidFill>
            </a:ln>
            <a:effectLst>
              <a:glow rad="139700">
                <a:schemeClr val="accent2">
                  <a:satMod val="175000"/>
                  <a:alpha val="14000"/>
                </a:schemeClr>
              </a:glow>
            </a:effectLst>
          </c:spPr>
          <c:marker>
            <c:symbol val="none"/>
          </c:marker>
          <c:xVal>
            <c:numRef>
              <c:f>Sheet1!$A$2:$A$38</c:f>
              <c:numCache>
                <c:formatCode>General</c:formatCode>
                <c:ptCount val="37"/>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numCache>
            </c:numRef>
          </c:xVal>
          <c:yVal>
            <c:numRef>
              <c:f>Sheet1!$C$2:$C$38</c:f>
              <c:numCache>
                <c:formatCode>General</c:formatCode>
                <c:ptCount val="37"/>
                <c:pt idx="0">
                  <c:v>100</c:v>
                </c:pt>
                <c:pt idx="1">
                  <c:v>90.212999999999994</c:v>
                </c:pt>
                <c:pt idx="2">
                  <c:v>87.846999999999994</c:v>
                </c:pt>
                <c:pt idx="3">
                  <c:v>86.481999999999999</c:v>
                </c:pt>
                <c:pt idx="4">
                  <c:v>85.653000000000006</c:v>
                </c:pt>
                <c:pt idx="5">
                  <c:v>84.95</c:v>
                </c:pt>
                <c:pt idx="6">
                  <c:v>84.382000000000005</c:v>
                </c:pt>
                <c:pt idx="7">
                  <c:v>83.873999999999995</c:v>
                </c:pt>
                <c:pt idx="8">
                  <c:v>83.349000000000004</c:v>
                </c:pt>
                <c:pt idx="9">
                  <c:v>82.869</c:v>
                </c:pt>
                <c:pt idx="10">
                  <c:v>82.433000000000007</c:v>
                </c:pt>
                <c:pt idx="11">
                  <c:v>82.084999999999994</c:v>
                </c:pt>
                <c:pt idx="12">
                  <c:v>81.697999999999993</c:v>
                </c:pt>
                <c:pt idx="13">
                  <c:v>78.263000000000005</c:v>
                </c:pt>
                <c:pt idx="14">
                  <c:v>75.409000000000006</c:v>
                </c:pt>
                <c:pt idx="15">
                  <c:v>72.576999999999998</c:v>
                </c:pt>
                <c:pt idx="16">
                  <c:v>69.614000000000004</c:v>
                </c:pt>
                <c:pt idx="17">
                  <c:v>66.433000000000007</c:v>
                </c:pt>
                <c:pt idx="18">
                  <c:v>63.1</c:v>
                </c:pt>
                <c:pt idx="19">
                  <c:v>59.622</c:v>
                </c:pt>
                <c:pt idx="20">
                  <c:v>56.015999999999998</c:v>
                </c:pt>
                <c:pt idx="21">
                  <c:v>52.542000000000002</c:v>
                </c:pt>
                <c:pt idx="22">
                  <c:v>48.908999999999999</c:v>
                </c:pt>
                <c:pt idx="23">
                  <c:v>45.283999999999999</c:v>
                </c:pt>
                <c:pt idx="24">
                  <c:v>41.658000000000001</c:v>
                </c:pt>
                <c:pt idx="25">
                  <c:v>38.19</c:v>
                </c:pt>
                <c:pt idx="26">
                  <c:v>34.695999999999998</c:v>
                </c:pt>
                <c:pt idx="27">
                  <c:v>31.177</c:v>
                </c:pt>
                <c:pt idx="28">
                  <c:v>28.084</c:v>
                </c:pt>
                <c:pt idx="29">
                  <c:v>25.155999999999999</c:v>
                </c:pt>
                <c:pt idx="30">
                  <c:v>22.248000000000001</c:v>
                </c:pt>
                <c:pt idx="31">
                  <c:v>19.606000000000002</c:v>
                </c:pt>
                <c:pt idx="32">
                  <c:v>17.532</c:v>
                </c:pt>
                <c:pt idx="33">
                  <c:v>15.385</c:v>
                </c:pt>
                <c:pt idx="34">
                  <c:v>13.37</c:v>
                </c:pt>
                <c:pt idx="35">
                  <c:v>11.662000000000001</c:v>
                </c:pt>
                <c:pt idx="36">
                  <c:v>9.8059999999999992</c:v>
                </c:pt>
              </c:numCache>
            </c:numRef>
          </c:yVal>
          <c:smooth val="0"/>
        </c:ser>
        <c:ser>
          <c:idx val="2"/>
          <c:order val="2"/>
          <c:tx>
            <c:strRef>
              <c:f>Sheet1!$D$1</c:f>
              <c:strCache>
                <c:ptCount val="1"/>
                <c:pt idx="0">
                  <c:v>60-69 (N=24,429)</c:v>
                </c:pt>
              </c:strCache>
            </c:strRef>
          </c:tx>
          <c:spPr>
            <a:ln w="22225" cap="rnd">
              <a:solidFill>
                <a:srgbClr val="FFC000"/>
              </a:solidFill>
            </a:ln>
            <a:effectLst>
              <a:glow rad="139700">
                <a:schemeClr val="accent3">
                  <a:satMod val="175000"/>
                  <a:alpha val="14000"/>
                </a:schemeClr>
              </a:glow>
            </a:effectLst>
          </c:spPr>
          <c:marker>
            <c:symbol val="none"/>
          </c:marker>
          <c:xVal>
            <c:numRef>
              <c:f>Sheet1!$A$2:$A$38</c:f>
              <c:numCache>
                <c:formatCode>General</c:formatCode>
                <c:ptCount val="37"/>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numCache>
            </c:numRef>
          </c:xVal>
          <c:yVal>
            <c:numRef>
              <c:f>Sheet1!$D$2:$D$38</c:f>
              <c:numCache>
                <c:formatCode>General</c:formatCode>
                <c:ptCount val="37"/>
                <c:pt idx="0">
                  <c:v>100</c:v>
                </c:pt>
                <c:pt idx="1">
                  <c:v>89.459000000000003</c:v>
                </c:pt>
                <c:pt idx="2">
                  <c:v>86.718999999999994</c:v>
                </c:pt>
                <c:pt idx="3">
                  <c:v>85.132999999999996</c:v>
                </c:pt>
                <c:pt idx="4">
                  <c:v>84.078999999999994</c:v>
                </c:pt>
                <c:pt idx="5">
                  <c:v>83.204999999999998</c:v>
                </c:pt>
                <c:pt idx="6">
                  <c:v>82.49</c:v>
                </c:pt>
                <c:pt idx="7">
                  <c:v>81.753</c:v>
                </c:pt>
                <c:pt idx="8">
                  <c:v>81.183999999999997</c:v>
                </c:pt>
                <c:pt idx="9">
                  <c:v>80.706999999999994</c:v>
                </c:pt>
                <c:pt idx="10">
                  <c:v>80.254000000000005</c:v>
                </c:pt>
                <c:pt idx="11">
                  <c:v>79.850999999999999</c:v>
                </c:pt>
                <c:pt idx="12">
                  <c:v>79.483999999999995</c:v>
                </c:pt>
                <c:pt idx="13">
                  <c:v>75.918999999999997</c:v>
                </c:pt>
                <c:pt idx="14">
                  <c:v>73.015000000000001</c:v>
                </c:pt>
                <c:pt idx="15">
                  <c:v>69.894999999999996</c:v>
                </c:pt>
                <c:pt idx="16">
                  <c:v>66.738</c:v>
                </c:pt>
                <c:pt idx="17">
                  <c:v>62.942999999999998</c:v>
                </c:pt>
                <c:pt idx="18">
                  <c:v>58.973999999999997</c:v>
                </c:pt>
                <c:pt idx="19">
                  <c:v>54.732999999999997</c:v>
                </c:pt>
                <c:pt idx="20">
                  <c:v>50.499000000000002</c:v>
                </c:pt>
                <c:pt idx="21">
                  <c:v>46.054000000000002</c:v>
                </c:pt>
                <c:pt idx="22">
                  <c:v>41.716999999999999</c:v>
                </c:pt>
                <c:pt idx="23">
                  <c:v>37.579000000000001</c:v>
                </c:pt>
                <c:pt idx="24">
                  <c:v>33.436999999999998</c:v>
                </c:pt>
                <c:pt idx="25">
                  <c:v>29.213999999999999</c:v>
                </c:pt>
                <c:pt idx="26">
                  <c:v>24.946000000000002</c:v>
                </c:pt>
                <c:pt idx="27">
                  <c:v>20.800999999999998</c:v>
                </c:pt>
                <c:pt idx="28">
                  <c:v>17.242000000000001</c:v>
                </c:pt>
                <c:pt idx="29">
                  <c:v>14.206</c:v>
                </c:pt>
                <c:pt idx="30">
                  <c:v>11.502000000000001</c:v>
                </c:pt>
                <c:pt idx="31">
                  <c:v>8.9190000000000005</c:v>
                </c:pt>
                <c:pt idx="32">
                  <c:v>7.0270000000000001</c:v>
                </c:pt>
                <c:pt idx="33">
                  <c:v>5.33</c:v>
                </c:pt>
                <c:pt idx="34">
                  <c:v>4.2610000000000001</c:v>
                </c:pt>
                <c:pt idx="35">
                  <c:v>3.173</c:v>
                </c:pt>
                <c:pt idx="36">
                  <c:v>2.6960000000000002</c:v>
                </c:pt>
              </c:numCache>
            </c:numRef>
          </c:yVal>
          <c:smooth val="0"/>
        </c:ser>
        <c:ser>
          <c:idx val="3"/>
          <c:order val="3"/>
          <c:tx>
            <c:strRef>
              <c:f>Sheet1!$E$1</c:f>
              <c:strCache>
                <c:ptCount val="1"/>
                <c:pt idx="0">
                  <c:v>70+ (N=938)</c:v>
                </c:pt>
              </c:strCache>
            </c:strRef>
          </c:tx>
          <c:spPr>
            <a:ln w="22225" cap="rnd">
              <a:solidFill>
                <a:srgbClr val="FF0000"/>
              </a:solidFill>
            </a:ln>
            <a:effectLst>
              <a:glow rad="139700">
                <a:schemeClr val="accent4">
                  <a:satMod val="175000"/>
                  <a:alpha val="14000"/>
                </a:schemeClr>
              </a:glow>
            </a:effectLst>
          </c:spPr>
          <c:marker>
            <c:symbol val="none"/>
          </c:marker>
          <c:xVal>
            <c:numRef>
              <c:f>Sheet1!$A$2:$A$38</c:f>
              <c:numCache>
                <c:formatCode>General</c:formatCode>
                <c:ptCount val="37"/>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numCache>
            </c:numRef>
          </c:xVal>
          <c:yVal>
            <c:numRef>
              <c:f>Sheet1!$E$2:$E$38</c:f>
              <c:numCache>
                <c:formatCode>General</c:formatCode>
                <c:ptCount val="37"/>
                <c:pt idx="0">
                  <c:v>100</c:v>
                </c:pt>
                <c:pt idx="1">
                  <c:v>91.340999999999994</c:v>
                </c:pt>
                <c:pt idx="2">
                  <c:v>89.07</c:v>
                </c:pt>
                <c:pt idx="3">
                  <c:v>87.323999999999998</c:v>
                </c:pt>
                <c:pt idx="4">
                  <c:v>86.119</c:v>
                </c:pt>
                <c:pt idx="5">
                  <c:v>85.241</c:v>
                </c:pt>
                <c:pt idx="6">
                  <c:v>84.144000000000005</c:v>
                </c:pt>
                <c:pt idx="7">
                  <c:v>83.704999999999998</c:v>
                </c:pt>
                <c:pt idx="8">
                  <c:v>83.156000000000006</c:v>
                </c:pt>
                <c:pt idx="9">
                  <c:v>82.606999999999999</c:v>
                </c:pt>
                <c:pt idx="10">
                  <c:v>82.167000000000002</c:v>
                </c:pt>
                <c:pt idx="11">
                  <c:v>81.947000000000003</c:v>
                </c:pt>
                <c:pt idx="12">
                  <c:v>81.28</c:v>
                </c:pt>
                <c:pt idx="13">
                  <c:v>76.022999999999996</c:v>
                </c:pt>
                <c:pt idx="14">
                  <c:v>72.283000000000001</c:v>
                </c:pt>
                <c:pt idx="15">
                  <c:v>68.972999999999999</c:v>
                </c:pt>
                <c:pt idx="16">
                  <c:v>65.552000000000007</c:v>
                </c:pt>
                <c:pt idx="17">
                  <c:v>59.863999999999997</c:v>
                </c:pt>
                <c:pt idx="18">
                  <c:v>56.46</c:v>
                </c:pt>
                <c:pt idx="19">
                  <c:v>50.987000000000002</c:v>
                </c:pt>
                <c:pt idx="20">
                  <c:v>43.52</c:v>
                </c:pt>
                <c:pt idx="21">
                  <c:v>37.337000000000003</c:v>
                </c:pt>
                <c:pt idx="22">
                  <c:v>32.402999999999999</c:v>
                </c:pt>
                <c:pt idx="23">
                  <c:v>23.984999999999999</c:v>
                </c:pt>
                <c:pt idx="24">
                  <c:v>16.079000000000001</c:v>
                </c:pt>
                <c:pt idx="25">
                  <c:v>14.356</c:v>
                </c:pt>
                <c:pt idx="26">
                  <c:v>12.484</c:v>
                </c:pt>
                <c:pt idx="27">
                  <c:v>9.3629999999999995</c:v>
                </c:pt>
              </c:numCache>
            </c:numRef>
          </c:yVal>
          <c:smooth val="0"/>
        </c:ser>
        <c:dLbls>
          <c:showLegendKey val="0"/>
          <c:showVal val="0"/>
          <c:showCatName val="0"/>
          <c:showSerName val="0"/>
          <c:showPercent val="0"/>
          <c:showBubbleSize val="0"/>
        </c:dLbls>
        <c:axId val="138094080"/>
        <c:axId val="138096000"/>
      </c:scatterChart>
      <c:valAx>
        <c:axId val="138094080"/>
        <c:scaling>
          <c:orientation val="minMax"/>
          <c:max val="25"/>
          <c:min val="0"/>
        </c:scaling>
        <c:delete val="0"/>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400" b="1" i="0" u="none" strike="noStrike" kern="1200" baseline="0">
                    <a:solidFill>
                      <a:schemeClr val="lt1">
                        <a:lumMod val="75000"/>
                      </a:schemeClr>
                    </a:solidFill>
                    <a:latin typeface="+mn-lt"/>
                    <a:ea typeface="+mn-ea"/>
                    <a:cs typeface="+mn-cs"/>
                  </a:defRPr>
                </a:pPr>
                <a:r>
                  <a:rPr lang="en-US"/>
                  <a:t>Years</a:t>
                </a:r>
              </a:p>
            </c:rich>
          </c:tx>
          <c:layout/>
          <c:overlay val="0"/>
          <c:spPr>
            <a:noFill/>
            <a:ln>
              <a:noFill/>
            </a:ln>
            <a:effectLst/>
          </c:spPr>
        </c:title>
        <c:numFmt formatCode="#,##0" sourceLinked="0"/>
        <c:majorTickMark val="none"/>
        <c:minorTickMark val="none"/>
        <c:tickLblPos val="nextTo"/>
        <c:spPr>
          <a:noFill/>
          <a:ln w="9525" cap="flat" cmpd="sng" algn="ctr">
            <a:solidFill>
              <a:schemeClr val="lt1">
                <a:lumMod val="50000"/>
              </a:schemeClr>
            </a:solidFill>
            <a:round/>
          </a:ln>
          <a:effectLst/>
        </c:spPr>
        <c:txPr>
          <a:bodyPr rot="0" spcFirstLastPara="1" vertOverflow="ellipsis" wrap="square" anchor="ctr" anchorCtr="1"/>
          <a:lstStyle/>
          <a:p>
            <a:pPr>
              <a:defRPr sz="1400" b="0" i="0" u="none" strike="noStrike" kern="1200" baseline="0">
                <a:solidFill>
                  <a:schemeClr val="lt1">
                    <a:lumMod val="75000"/>
                  </a:schemeClr>
                </a:solidFill>
                <a:latin typeface="+mn-lt"/>
                <a:ea typeface="+mn-ea"/>
                <a:cs typeface="+mn-cs"/>
              </a:defRPr>
            </a:pPr>
            <a:endParaRPr lang="cs-CZ"/>
          </a:p>
        </c:txPr>
        <c:crossAx val="138096000"/>
        <c:crosses val="autoZero"/>
        <c:crossBetween val="midCat"/>
        <c:majorUnit val="1"/>
      </c:valAx>
      <c:valAx>
        <c:axId val="138096000"/>
        <c:scaling>
          <c:orientation val="minMax"/>
          <c:max val="100"/>
          <c:min val="0"/>
        </c:scaling>
        <c:delete val="0"/>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lt1">
                        <a:lumMod val="75000"/>
                      </a:schemeClr>
                    </a:solidFill>
                    <a:latin typeface="+mn-lt"/>
                    <a:ea typeface="+mn-ea"/>
                    <a:cs typeface="+mn-cs"/>
                  </a:defRPr>
                </a:pPr>
                <a:r>
                  <a:rPr lang="en-US"/>
                  <a:t>Survival (%)</a:t>
                </a:r>
              </a:p>
            </c:rich>
          </c:tx>
          <c:layout/>
          <c:overlay val="0"/>
          <c:spPr>
            <a:noFill/>
            <a:ln>
              <a:noFill/>
            </a:ln>
            <a:effectLst/>
          </c:sp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400" b="0" i="0" u="none" strike="noStrike" kern="1200" baseline="0">
                <a:solidFill>
                  <a:schemeClr val="lt1">
                    <a:lumMod val="75000"/>
                  </a:schemeClr>
                </a:solidFill>
                <a:latin typeface="+mn-lt"/>
                <a:ea typeface="+mn-ea"/>
                <a:cs typeface="+mn-cs"/>
              </a:defRPr>
            </a:pPr>
            <a:endParaRPr lang="cs-CZ"/>
          </a:p>
        </c:txPr>
        <c:crossAx val="138094080"/>
        <c:crosses val="autoZero"/>
        <c:crossBetween val="midCat"/>
        <c:majorUnit val="25"/>
      </c:valAx>
      <c:spPr>
        <a:noFill/>
        <a:ln>
          <a:noFill/>
        </a:ln>
        <a:effectLst/>
      </c:spPr>
    </c:plotArea>
    <c:legend>
      <c:legendPos val="t"/>
      <c:layout>
        <c:manualLayout>
          <c:xMode val="edge"/>
          <c:yMode val="edge"/>
          <c:x val="0.10846750789350901"/>
          <c:y val="0.49086161879895562"/>
          <c:w val="0.24362837937484966"/>
          <c:h val="0.3194116074916222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lt1">
                  <a:lumMod val="75000"/>
                </a:schemeClr>
              </a:solidFill>
              <a:latin typeface="+mn-lt"/>
              <a:ea typeface="+mn-ea"/>
              <a:cs typeface="+mn-cs"/>
            </a:defRPr>
          </a:pPr>
          <a:endParaRPr lang="cs-CZ"/>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sz="1400"/>
      </a:pPr>
      <a:endParaRPr lang="cs-CZ"/>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848576620230168E-2"/>
          <c:y val="3.1249894166454999E-2"/>
          <c:w val="0.89360381390380494"/>
          <c:h val="0.81644145288290582"/>
        </c:manualLayout>
      </c:layout>
      <c:scatterChart>
        <c:scatterStyle val="smoothMarker"/>
        <c:varyColors val="0"/>
        <c:ser>
          <c:idx val="0"/>
          <c:order val="0"/>
          <c:tx>
            <c:strRef>
              <c:f>Sheet1!$B$1</c:f>
              <c:strCache>
                <c:ptCount val="1"/>
                <c:pt idx="0">
                  <c:v>Male (N=84,486)</c:v>
                </c:pt>
              </c:strCache>
            </c:strRef>
          </c:tx>
          <c:spPr>
            <a:ln w="22225" cap="rnd">
              <a:solidFill>
                <a:srgbClr val="00B0F0"/>
              </a:solidFill>
            </a:ln>
            <a:effectLst>
              <a:glow rad="139700">
                <a:schemeClr val="accent1">
                  <a:satMod val="175000"/>
                  <a:alpha val="14000"/>
                </a:schemeClr>
              </a:glow>
            </a:effectLst>
          </c:spPr>
          <c:marker>
            <c:symbol val="none"/>
          </c:marker>
          <c:xVal>
            <c:numRef>
              <c:f>Sheet1!$A$2:$A$43</c:f>
              <c:numCache>
                <c:formatCode>General</c:formatCode>
                <c:ptCount val="42"/>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pt idx="37">
                  <c:v>26</c:v>
                </c:pt>
                <c:pt idx="38">
                  <c:v>27</c:v>
                </c:pt>
                <c:pt idx="39">
                  <c:v>28</c:v>
                </c:pt>
                <c:pt idx="40">
                  <c:v>29</c:v>
                </c:pt>
                <c:pt idx="41">
                  <c:v>30</c:v>
                </c:pt>
              </c:numCache>
            </c:numRef>
          </c:xVal>
          <c:yVal>
            <c:numRef>
              <c:f>Sheet1!$B$2:$B$43</c:f>
              <c:numCache>
                <c:formatCode>General</c:formatCode>
                <c:ptCount val="42"/>
                <c:pt idx="0">
                  <c:v>100</c:v>
                </c:pt>
                <c:pt idx="1">
                  <c:v>90.305999999999997</c:v>
                </c:pt>
                <c:pt idx="2">
                  <c:v>87.899000000000001</c:v>
                </c:pt>
                <c:pt idx="3">
                  <c:v>86.552999999999997</c:v>
                </c:pt>
                <c:pt idx="4">
                  <c:v>85.677999999999997</c:v>
                </c:pt>
                <c:pt idx="5">
                  <c:v>84.951999999999998</c:v>
                </c:pt>
                <c:pt idx="6">
                  <c:v>84.346999999999994</c:v>
                </c:pt>
                <c:pt idx="7">
                  <c:v>83.768000000000001</c:v>
                </c:pt>
                <c:pt idx="8">
                  <c:v>83.218999999999994</c:v>
                </c:pt>
                <c:pt idx="9">
                  <c:v>82.736000000000004</c:v>
                </c:pt>
                <c:pt idx="10">
                  <c:v>82.283000000000001</c:v>
                </c:pt>
                <c:pt idx="11">
                  <c:v>81.903000000000006</c:v>
                </c:pt>
                <c:pt idx="12">
                  <c:v>81.513999999999996</c:v>
                </c:pt>
                <c:pt idx="13">
                  <c:v>77.867000000000004</c:v>
                </c:pt>
                <c:pt idx="14">
                  <c:v>74.894999999999996</c:v>
                </c:pt>
                <c:pt idx="15">
                  <c:v>71.953999999999994</c:v>
                </c:pt>
                <c:pt idx="16">
                  <c:v>68.917000000000002</c:v>
                </c:pt>
                <c:pt idx="17">
                  <c:v>65.590999999999994</c:v>
                </c:pt>
                <c:pt idx="18">
                  <c:v>62.076999999999998</c:v>
                </c:pt>
                <c:pt idx="19">
                  <c:v>58.447000000000003</c:v>
                </c:pt>
                <c:pt idx="20">
                  <c:v>54.823999999999998</c:v>
                </c:pt>
                <c:pt idx="21">
                  <c:v>51.19</c:v>
                </c:pt>
                <c:pt idx="22">
                  <c:v>47.470999999999997</c:v>
                </c:pt>
                <c:pt idx="23">
                  <c:v>43.753999999999998</c:v>
                </c:pt>
                <c:pt idx="24">
                  <c:v>40.152999999999999</c:v>
                </c:pt>
                <c:pt idx="25">
                  <c:v>36.710999999999999</c:v>
                </c:pt>
                <c:pt idx="26">
                  <c:v>33.189</c:v>
                </c:pt>
                <c:pt idx="27">
                  <c:v>29.768999999999998</c:v>
                </c:pt>
                <c:pt idx="28">
                  <c:v>26.731999999999999</c:v>
                </c:pt>
                <c:pt idx="29">
                  <c:v>23.94</c:v>
                </c:pt>
                <c:pt idx="30">
                  <c:v>21.210999999999999</c:v>
                </c:pt>
                <c:pt idx="31">
                  <c:v>18.712</c:v>
                </c:pt>
                <c:pt idx="32">
                  <c:v>16.690999999999999</c:v>
                </c:pt>
                <c:pt idx="33">
                  <c:v>14.752000000000001</c:v>
                </c:pt>
                <c:pt idx="34">
                  <c:v>13.058999999999999</c:v>
                </c:pt>
                <c:pt idx="35">
                  <c:v>11.654</c:v>
                </c:pt>
                <c:pt idx="36">
                  <c:v>10.157999999999999</c:v>
                </c:pt>
                <c:pt idx="37">
                  <c:v>9.08</c:v>
                </c:pt>
                <c:pt idx="38">
                  <c:v>7.9390000000000001</c:v>
                </c:pt>
                <c:pt idx="39">
                  <c:v>6.9329999999999998</c:v>
                </c:pt>
                <c:pt idx="40">
                  <c:v>6.056</c:v>
                </c:pt>
                <c:pt idx="41">
                  <c:v>5.2130000000000001</c:v>
                </c:pt>
              </c:numCache>
            </c:numRef>
          </c:yVal>
          <c:smooth val="0"/>
        </c:ser>
        <c:ser>
          <c:idx val="1"/>
          <c:order val="1"/>
          <c:tx>
            <c:strRef>
              <c:f>Sheet1!$C$1</c:f>
              <c:strCache>
                <c:ptCount val="1"/>
                <c:pt idx="0">
                  <c:v>Female (N=21,853)</c:v>
                </c:pt>
              </c:strCache>
            </c:strRef>
          </c:tx>
          <c:spPr>
            <a:ln w="22225" cap="rnd">
              <a:solidFill>
                <a:schemeClr val="accent1">
                  <a:lumMod val="60000"/>
                  <a:lumOff val="40000"/>
                </a:schemeClr>
              </a:solidFill>
            </a:ln>
            <a:effectLst>
              <a:glow rad="139700">
                <a:schemeClr val="accent2">
                  <a:satMod val="175000"/>
                  <a:alpha val="14000"/>
                </a:schemeClr>
              </a:glow>
            </a:effectLst>
          </c:spPr>
          <c:marker>
            <c:symbol val="none"/>
          </c:marker>
          <c:xVal>
            <c:numRef>
              <c:f>Sheet1!$A$2:$A$43</c:f>
              <c:numCache>
                <c:formatCode>General</c:formatCode>
                <c:ptCount val="42"/>
                <c:pt idx="0">
                  <c:v>0</c:v>
                </c:pt>
                <c:pt idx="1">
                  <c:v>8.3299999999999999E-2</c:v>
                </c:pt>
                <c:pt idx="2">
                  <c:v>0.16669999999999999</c:v>
                </c:pt>
                <c:pt idx="3">
                  <c:v>0.25</c:v>
                </c:pt>
                <c:pt idx="4">
                  <c:v>0.33329999999999999</c:v>
                </c:pt>
                <c:pt idx="5">
                  <c:v>0.41670000000000001</c:v>
                </c:pt>
                <c:pt idx="6">
                  <c:v>0.5</c:v>
                </c:pt>
                <c:pt idx="7">
                  <c:v>0.58330000000000004</c:v>
                </c:pt>
                <c:pt idx="8">
                  <c:v>0.66669999999999996</c:v>
                </c:pt>
                <c:pt idx="9">
                  <c:v>0.75</c:v>
                </c:pt>
                <c:pt idx="10">
                  <c:v>0.83330000000000004</c:v>
                </c:pt>
                <c:pt idx="11">
                  <c:v>0.91669999999999996</c:v>
                </c:pt>
                <c:pt idx="12">
                  <c:v>1</c:v>
                </c:pt>
                <c:pt idx="13">
                  <c:v>2</c:v>
                </c:pt>
                <c:pt idx="14">
                  <c:v>3</c:v>
                </c:pt>
                <c:pt idx="15">
                  <c:v>4</c:v>
                </c:pt>
                <c:pt idx="16">
                  <c:v>5</c:v>
                </c:pt>
                <c:pt idx="17">
                  <c:v>6</c:v>
                </c:pt>
                <c:pt idx="18">
                  <c:v>7</c:v>
                </c:pt>
                <c:pt idx="19">
                  <c:v>8</c:v>
                </c:pt>
                <c:pt idx="20">
                  <c:v>9</c:v>
                </c:pt>
                <c:pt idx="21">
                  <c:v>10</c:v>
                </c:pt>
                <c:pt idx="22">
                  <c:v>11</c:v>
                </c:pt>
                <c:pt idx="23">
                  <c:v>12</c:v>
                </c:pt>
                <c:pt idx="24">
                  <c:v>13</c:v>
                </c:pt>
                <c:pt idx="25">
                  <c:v>14</c:v>
                </c:pt>
                <c:pt idx="26">
                  <c:v>15</c:v>
                </c:pt>
                <c:pt idx="27">
                  <c:v>16</c:v>
                </c:pt>
                <c:pt idx="28">
                  <c:v>17</c:v>
                </c:pt>
                <c:pt idx="29">
                  <c:v>18</c:v>
                </c:pt>
                <c:pt idx="30">
                  <c:v>19</c:v>
                </c:pt>
                <c:pt idx="31">
                  <c:v>20</c:v>
                </c:pt>
                <c:pt idx="32">
                  <c:v>21</c:v>
                </c:pt>
                <c:pt idx="33">
                  <c:v>22</c:v>
                </c:pt>
                <c:pt idx="34">
                  <c:v>23</c:v>
                </c:pt>
                <c:pt idx="35">
                  <c:v>24</c:v>
                </c:pt>
                <c:pt idx="36">
                  <c:v>25</c:v>
                </c:pt>
                <c:pt idx="37">
                  <c:v>26</c:v>
                </c:pt>
                <c:pt idx="38">
                  <c:v>27</c:v>
                </c:pt>
                <c:pt idx="39">
                  <c:v>28</c:v>
                </c:pt>
                <c:pt idx="40">
                  <c:v>29</c:v>
                </c:pt>
                <c:pt idx="41">
                  <c:v>30</c:v>
                </c:pt>
              </c:numCache>
            </c:numRef>
          </c:xVal>
          <c:yVal>
            <c:numRef>
              <c:f>Sheet1!$C$2:$C$43</c:f>
              <c:numCache>
                <c:formatCode>General</c:formatCode>
                <c:ptCount val="42"/>
                <c:pt idx="0">
                  <c:v>100</c:v>
                </c:pt>
                <c:pt idx="1">
                  <c:v>89.861000000000004</c:v>
                </c:pt>
                <c:pt idx="2">
                  <c:v>87.53</c:v>
                </c:pt>
                <c:pt idx="3">
                  <c:v>86.247</c:v>
                </c:pt>
                <c:pt idx="4">
                  <c:v>85.453000000000003</c:v>
                </c:pt>
                <c:pt idx="5">
                  <c:v>84.757000000000005</c:v>
                </c:pt>
                <c:pt idx="6">
                  <c:v>84.155000000000001</c:v>
                </c:pt>
                <c:pt idx="7">
                  <c:v>83.721000000000004</c:v>
                </c:pt>
                <c:pt idx="8">
                  <c:v>83.212000000000003</c:v>
                </c:pt>
                <c:pt idx="9">
                  <c:v>82.745000000000005</c:v>
                </c:pt>
                <c:pt idx="10">
                  <c:v>82.356999999999999</c:v>
                </c:pt>
                <c:pt idx="11">
                  <c:v>82.04</c:v>
                </c:pt>
                <c:pt idx="12">
                  <c:v>81.602000000000004</c:v>
                </c:pt>
                <c:pt idx="13">
                  <c:v>78.105999999999995</c:v>
                </c:pt>
                <c:pt idx="14">
                  <c:v>75.14</c:v>
                </c:pt>
                <c:pt idx="15">
                  <c:v>72.335999999999999</c:v>
                </c:pt>
                <c:pt idx="16">
                  <c:v>69.403999999999996</c:v>
                </c:pt>
                <c:pt idx="17">
                  <c:v>66.540000000000006</c:v>
                </c:pt>
                <c:pt idx="18">
                  <c:v>63.640999999999998</c:v>
                </c:pt>
                <c:pt idx="19">
                  <c:v>60.686</c:v>
                </c:pt>
                <c:pt idx="20">
                  <c:v>57.228000000000002</c:v>
                </c:pt>
                <c:pt idx="21">
                  <c:v>53.957000000000001</c:v>
                </c:pt>
                <c:pt idx="22">
                  <c:v>50.759</c:v>
                </c:pt>
                <c:pt idx="23">
                  <c:v>47.731000000000002</c:v>
                </c:pt>
                <c:pt idx="24">
                  <c:v>44.405000000000001</c:v>
                </c:pt>
                <c:pt idx="25">
                  <c:v>41.143999999999998</c:v>
                </c:pt>
                <c:pt idx="26">
                  <c:v>37.927</c:v>
                </c:pt>
                <c:pt idx="27">
                  <c:v>34.506</c:v>
                </c:pt>
                <c:pt idx="28">
                  <c:v>31.721</c:v>
                </c:pt>
                <c:pt idx="29">
                  <c:v>28.712</c:v>
                </c:pt>
                <c:pt idx="30">
                  <c:v>26.146000000000001</c:v>
                </c:pt>
                <c:pt idx="31">
                  <c:v>23.613</c:v>
                </c:pt>
                <c:pt idx="32">
                  <c:v>21.895</c:v>
                </c:pt>
                <c:pt idx="33">
                  <c:v>19.725999999999999</c:v>
                </c:pt>
                <c:pt idx="34">
                  <c:v>17.524000000000001</c:v>
                </c:pt>
                <c:pt idx="35">
                  <c:v>15.686999999999999</c:v>
                </c:pt>
                <c:pt idx="36">
                  <c:v>13.646000000000001</c:v>
                </c:pt>
                <c:pt idx="37">
                  <c:v>11.474</c:v>
                </c:pt>
                <c:pt idx="38">
                  <c:v>10.352</c:v>
                </c:pt>
                <c:pt idx="39">
                  <c:v>9.7119999999999997</c:v>
                </c:pt>
                <c:pt idx="40">
                  <c:v>8.4450000000000003</c:v>
                </c:pt>
                <c:pt idx="41">
                  <c:v>0</c:v>
                </c:pt>
              </c:numCache>
            </c:numRef>
          </c:yVal>
          <c:smooth val="0"/>
        </c:ser>
        <c:dLbls>
          <c:showLegendKey val="0"/>
          <c:showVal val="0"/>
          <c:showCatName val="0"/>
          <c:showSerName val="0"/>
          <c:showPercent val="0"/>
          <c:showBubbleSize val="0"/>
        </c:dLbls>
        <c:axId val="132195456"/>
        <c:axId val="132197376"/>
      </c:scatterChart>
      <c:valAx>
        <c:axId val="132195456"/>
        <c:scaling>
          <c:orientation val="minMax"/>
          <c:max val="27"/>
          <c:min val="0"/>
        </c:scaling>
        <c:delete val="0"/>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400" b="1" i="0" u="none" strike="noStrike" kern="1200" baseline="0">
                    <a:solidFill>
                      <a:schemeClr val="lt1">
                        <a:lumMod val="75000"/>
                      </a:schemeClr>
                    </a:solidFill>
                    <a:latin typeface="+mn-lt"/>
                    <a:ea typeface="+mn-ea"/>
                    <a:cs typeface="+mn-cs"/>
                  </a:defRPr>
                </a:pPr>
                <a:r>
                  <a:rPr lang="en-US"/>
                  <a:t>Years</a:t>
                </a:r>
              </a:p>
            </c:rich>
          </c:tx>
          <c:layout/>
          <c:overlay val="0"/>
          <c:spPr>
            <a:noFill/>
            <a:ln>
              <a:noFill/>
            </a:ln>
            <a:effectLst/>
          </c:spPr>
        </c:title>
        <c:numFmt formatCode="#,##0" sourceLinked="0"/>
        <c:majorTickMark val="none"/>
        <c:minorTickMark val="none"/>
        <c:tickLblPos val="nextTo"/>
        <c:spPr>
          <a:noFill/>
          <a:ln w="9525" cap="flat" cmpd="sng" algn="ctr">
            <a:solidFill>
              <a:schemeClr val="lt1">
                <a:lumMod val="50000"/>
              </a:schemeClr>
            </a:solidFill>
            <a:round/>
          </a:ln>
          <a:effectLst/>
        </c:spPr>
        <c:txPr>
          <a:bodyPr rot="0" spcFirstLastPara="1" vertOverflow="ellipsis" wrap="square" anchor="ctr" anchorCtr="1"/>
          <a:lstStyle/>
          <a:p>
            <a:pPr>
              <a:defRPr sz="1400" b="0" i="0" u="none" strike="noStrike" kern="1200" baseline="0">
                <a:solidFill>
                  <a:schemeClr val="lt1">
                    <a:lumMod val="75000"/>
                  </a:schemeClr>
                </a:solidFill>
                <a:latin typeface="+mn-lt"/>
                <a:ea typeface="+mn-ea"/>
                <a:cs typeface="+mn-cs"/>
              </a:defRPr>
            </a:pPr>
            <a:endParaRPr lang="cs-CZ"/>
          </a:p>
        </c:txPr>
        <c:crossAx val="132197376"/>
        <c:crosses val="autoZero"/>
        <c:crossBetween val="midCat"/>
        <c:majorUnit val="1"/>
      </c:valAx>
      <c:valAx>
        <c:axId val="132197376"/>
        <c:scaling>
          <c:orientation val="minMax"/>
          <c:max val="100"/>
          <c:min val="0"/>
        </c:scaling>
        <c:delete val="0"/>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lt1">
                        <a:lumMod val="75000"/>
                      </a:schemeClr>
                    </a:solidFill>
                    <a:latin typeface="+mn-lt"/>
                    <a:ea typeface="+mn-ea"/>
                    <a:cs typeface="+mn-cs"/>
                  </a:defRPr>
                </a:pPr>
                <a:r>
                  <a:rPr lang="en-US"/>
                  <a:t>Survival (%)</a:t>
                </a:r>
              </a:p>
            </c:rich>
          </c:tx>
          <c:layout/>
          <c:overlay val="0"/>
          <c:spPr>
            <a:noFill/>
            <a:ln>
              <a:noFill/>
            </a:ln>
            <a:effectLst/>
          </c:sp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400" b="0" i="0" u="none" strike="noStrike" kern="1200" baseline="0">
                <a:solidFill>
                  <a:schemeClr val="lt1">
                    <a:lumMod val="75000"/>
                  </a:schemeClr>
                </a:solidFill>
                <a:latin typeface="+mn-lt"/>
                <a:ea typeface="+mn-ea"/>
                <a:cs typeface="+mn-cs"/>
              </a:defRPr>
            </a:pPr>
            <a:endParaRPr lang="cs-CZ"/>
          </a:p>
        </c:txPr>
        <c:crossAx val="132195456"/>
        <c:crosses val="autoZero"/>
        <c:crossBetween val="midCat"/>
        <c:majorUnit val="25"/>
      </c:valAx>
      <c:spPr>
        <a:noFill/>
        <a:ln>
          <a:noFill/>
        </a:ln>
        <a:effectLst/>
      </c:spPr>
    </c:plotArea>
    <c:legend>
      <c:legendPos val="t"/>
      <c:layout>
        <c:manualLayout>
          <c:xMode val="edge"/>
          <c:yMode val="edge"/>
          <c:x val="0.65517942627606407"/>
          <c:y val="6.4784177887762376E-2"/>
          <c:w val="0.28363389456472177"/>
          <c:h val="0.2159506603701207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lt1">
                  <a:lumMod val="75000"/>
                </a:schemeClr>
              </a:solidFill>
              <a:latin typeface="+mn-lt"/>
              <a:ea typeface="+mn-ea"/>
              <a:cs typeface="+mn-cs"/>
            </a:defRPr>
          </a:pPr>
          <a:endParaRPr lang="cs-CZ"/>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sz="1400"/>
      </a:pPr>
      <a:endParaRPr lang="cs-CZ"/>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1197" kern="1200"/>
    <cs:bodyPr/>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1197" kern="1200"/>
    <cs:bodyPr/>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1197" kern="1200"/>
    <cs:bodyPr/>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1197" kern="1200"/>
    <cs:bodyPr/>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1197" kern="1200"/>
    <cs:bodyPr/>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361283-2246-4C97-AE10-06377E392578}" type="datetimeFigureOut">
              <a:rPr lang="cs-CZ" smtClean="0"/>
              <a:t>21.09.2017</a:t>
            </a:fld>
            <a:endParaRPr lang="cs-CZ"/>
          </a:p>
        </p:txBody>
      </p:sp>
      <p:sp>
        <p:nvSpPr>
          <p:cNvPr id="4" name="Zástupný symbol pro zápatí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338691-3BF8-4699-B54E-3395457CEE26}" type="slidenum">
              <a:rPr lang="cs-CZ" smtClean="0"/>
              <a:t>‹#›</a:t>
            </a:fld>
            <a:endParaRPr lang="cs-CZ"/>
          </a:p>
        </p:txBody>
      </p:sp>
    </p:spTree>
    <p:extLst>
      <p:ext uri="{BB962C8B-B14F-4D97-AF65-F5344CB8AC3E}">
        <p14:creationId xmlns:p14="http://schemas.microsoft.com/office/powerpoint/2010/main" val="1803415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BBDEE-B427-42DF-824C-D6EA6919F86D}" type="datetimeFigureOut">
              <a:rPr lang="cs-CZ" smtClean="0"/>
              <a:t>21.09.2017</a:t>
            </a:fld>
            <a:endParaRPr lang="cs-CZ"/>
          </a:p>
        </p:txBody>
      </p:sp>
      <p:sp>
        <p:nvSpPr>
          <p:cNvPr id="4" name="Zástupný symbol pro obrázek snímku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2399E5-E77F-4D7B-8504-5BFD28F4C16E}" type="slidenum">
              <a:rPr lang="cs-CZ" smtClean="0"/>
              <a:t>‹#›</a:t>
            </a:fld>
            <a:endParaRPr lang="cs-CZ"/>
          </a:p>
        </p:txBody>
      </p:sp>
    </p:spTree>
    <p:extLst>
      <p:ext uri="{BB962C8B-B14F-4D97-AF65-F5344CB8AC3E}">
        <p14:creationId xmlns:p14="http://schemas.microsoft.com/office/powerpoint/2010/main" val="2696007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9E2399E5-E77F-4D7B-8504-5BFD28F4C16E}" type="slidenum">
              <a:rPr lang="cs-CZ" smtClean="0"/>
              <a:t>1</a:t>
            </a:fld>
            <a:endParaRPr lang="cs-CZ"/>
          </a:p>
        </p:txBody>
      </p:sp>
    </p:spTree>
    <p:extLst>
      <p:ext uri="{BB962C8B-B14F-4D97-AF65-F5344CB8AC3E}">
        <p14:creationId xmlns:p14="http://schemas.microsoft.com/office/powerpoint/2010/main" val="438836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685800"/>
            <a:ext cx="5143500" cy="3429000"/>
          </a:xfrm>
        </p:spPr>
      </p:sp>
      <p:sp>
        <p:nvSpPr>
          <p:cNvPr id="3" name="Notes Placeholder 2"/>
          <p:cNvSpPr>
            <a:spLocks noGrp="1"/>
          </p:cNvSpPr>
          <p:nvPr>
            <p:ph type="body" idx="1"/>
          </p:nvPr>
        </p:nvSpPr>
        <p:spPr/>
        <p:txBody>
          <a:bodyPr>
            <a:normAutofit/>
          </a:bodyPr>
          <a:lstStyle/>
          <a:p>
            <a:r>
              <a:rPr lang="en-US" dirty="0" smtClean="0"/>
              <a:t>Survival was calculated using the Kaplan-Meier method, which incorporates information from all transplants for whom any follow-up has been provided.  Since many patients are still alive and some patients have been lost to follow-up, the survival rates are estimates rather than exact rates because the time of death is not known for all patients.  Therefore, 95% confidence limits are provided about the survival rate estimate; the survival rate shown is the best estimate but the true rate will most likely fall within these limits.</a:t>
            </a:r>
          </a:p>
          <a:p>
            <a:endParaRPr lang="en-US" dirty="0" smtClean="0"/>
          </a:p>
          <a:p>
            <a:r>
              <a:rPr lang="en-US" dirty="0" smtClean="0"/>
              <a:t>The median survival is the estimated time point at which 50% of all of the recipients have died.  The conditional median survival is the estimated time point at which 50% of the recipients who survive to at least 1 year have died.  Because the decline in survival is greatest during the first year following transplantation, the conditional survival provides a more realistic expectation of survival time for recipients who survive the early post-transplant period.</a:t>
            </a:r>
          </a:p>
        </p:txBody>
      </p:sp>
      <p:sp>
        <p:nvSpPr>
          <p:cNvPr id="4" name="Slide Number Placeholder 3"/>
          <p:cNvSpPr>
            <a:spLocks noGrp="1"/>
          </p:cNvSpPr>
          <p:nvPr>
            <p:ph type="sldNum" sz="quarter" idx="10"/>
          </p:nvPr>
        </p:nvSpPr>
        <p:spPr/>
        <p:txBody>
          <a:bodyPr/>
          <a:lstStyle/>
          <a:p>
            <a:fld id="{8D3FF3A6-B03F-4710-AAA0-E3CB014C4A59}" type="slidenum">
              <a:rPr lang="en-US" smtClean="0"/>
              <a:pPr/>
              <a:t>7</a:t>
            </a:fld>
            <a:endParaRPr lang="en-US"/>
          </a:p>
        </p:txBody>
      </p:sp>
    </p:spTree>
    <p:extLst>
      <p:ext uri="{BB962C8B-B14F-4D97-AF65-F5344CB8AC3E}">
        <p14:creationId xmlns:p14="http://schemas.microsoft.com/office/powerpoint/2010/main" val="456289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Survival was calculated using the Kaplan-Meier method, which incorporates information from all transplants for whom any follow-up has been provided.  Since many patients are still alive and some patients have been lost to follow-up, the survival rates are estimates rather than exact rates because the time of death is not known for all patients.  The median survival is the estimated time point at which 50% of all of the recipients have died.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Survival rates were compared using the log-rank test statistic. </a:t>
            </a:r>
            <a:r>
              <a:rPr lang="en-US" sz="1200" kern="1200" baseline="0" dirty="0" smtClean="0">
                <a:solidFill>
                  <a:schemeClr val="tx1"/>
                </a:solidFill>
                <a:latin typeface="+mn-lt"/>
                <a:ea typeface="+mn-ea"/>
                <a:cs typeface="+mn-cs"/>
              </a:rPr>
              <a:t>Adjustments for multiple comparisons were done using Scheffe’s method. </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D3FF3A6-B03F-4710-AAA0-E3CB014C4A59}" type="slidenum">
              <a:rPr lang="en-US" smtClean="0"/>
              <a:pPr/>
              <a:t>9</a:t>
            </a:fld>
            <a:endParaRPr lang="en-US" dirty="0"/>
          </a:p>
        </p:txBody>
      </p:sp>
    </p:spTree>
    <p:extLst>
      <p:ext uri="{BB962C8B-B14F-4D97-AF65-F5344CB8AC3E}">
        <p14:creationId xmlns:p14="http://schemas.microsoft.com/office/powerpoint/2010/main" val="130658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Survival was calculated using the Kaplan-Meier method, which incorporates information from all transplants for whom any follow-up has been provided.  Since many patients are still alive and some patients have been lost to follow-up, the survival rates are estimates rather than exact rates because the time of death is not known for all patients. Conditional survival is shown in this figure; this is the survival following 1 year for all patients who survived to 1 year. The conditional median survival is the estimated time point at which 50% of the recipients who survive to at least 1 year have died.</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Survival rates were compared using the log-rank test statistic. </a:t>
            </a:r>
            <a:r>
              <a:rPr lang="en-US" sz="1200" kern="1200" baseline="0" dirty="0" smtClean="0">
                <a:solidFill>
                  <a:schemeClr val="tx1"/>
                </a:solidFill>
                <a:latin typeface="+mn-lt"/>
                <a:ea typeface="+mn-ea"/>
                <a:cs typeface="+mn-cs"/>
              </a:rPr>
              <a:t>Adjustments for multiple comparisons were done using Scheffe’s method.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D3FF3A6-B03F-4710-AAA0-E3CB014C4A59}" type="slidenum">
              <a:rPr lang="en-US" smtClean="0"/>
              <a:pPr/>
              <a:t>10</a:t>
            </a:fld>
            <a:endParaRPr lang="en-US" dirty="0"/>
          </a:p>
        </p:txBody>
      </p:sp>
    </p:spTree>
    <p:extLst>
      <p:ext uri="{BB962C8B-B14F-4D97-AF65-F5344CB8AC3E}">
        <p14:creationId xmlns:p14="http://schemas.microsoft.com/office/powerpoint/2010/main" val="3507651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Survival was calculated using the Kaplan-Meier method, which incorporates information from all transplants for whom any follow-up has been provided.  Since many patients are still alive and some patients have been lost to follow-up, the survival rates are estimates rather than exact rates because the time of death is not known for all patients.  The median survival is the estimated time point at which 50% of all of the recipients have died.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Survival rates were compared using the log-rank test statistic. </a:t>
            </a:r>
            <a:r>
              <a:rPr lang="en-US" sz="1200" kern="1200" baseline="0" dirty="0" smtClean="0">
                <a:solidFill>
                  <a:schemeClr val="tx1"/>
                </a:solidFill>
                <a:latin typeface="+mn-lt"/>
                <a:ea typeface="+mn-ea"/>
                <a:cs typeface="+mn-cs"/>
              </a:rPr>
              <a:t>Adjustments for multiple comparisons were done using Scheffe’s method.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D3FF3A6-B03F-4710-AAA0-E3CB014C4A59}" type="slidenum">
              <a:rPr lang="en-US" smtClean="0"/>
              <a:pPr/>
              <a:t>11</a:t>
            </a:fld>
            <a:endParaRPr lang="en-US" dirty="0"/>
          </a:p>
        </p:txBody>
      </p:sp>
    </p:spTree>
    <p:extLst>
      <p:ext uri="{BB962C8B-B14F-4D97-AF65-F5344CB8AC3E}">
        <p14:creationId xmlns:p14="http://schemas.microsoft.com/office/powerpoint/2010/main" val="68840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Survival was calculated using the Kaplan-Meier method, which incorporates information from all transplants for whom any follow-up has been provided.  Since many patients are still alive and some patients have been lost to follow-up, the survival rates are estimates rather than exact rates because the time of death is not known for all patients. The median survival is the estimated time point at which 50% of all of the recipients have died.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Survival rates were compared using the log-rank test statistic.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D3FF3A6-B03F-4710-AAA0-E3CB014C4A59}" type="slidenum">
              <a:rPr lang="en-US" smtClean="0"/>
              <a:pPr/>
              <a:t>12</a:t>
            </a:fld>
            <a:endParaRPr lang="en-US" dirty="0"/>
          </a:p>
        </p:txBody>
      </p:sp>
    </p:spTree>
    <p:extLst>
      <p:ext uri="{BB962C8B-B14F-4D97-AF65-F5344CB8AC3E}">
        <p14:creationId xmlns:p14="http://schemas.microsoft.com/office/powerpoint/2010/main" val="3696554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smtClean="0"/>
              <a:t>V Anglii - </a:t>
            </a:r>
            <a:r>
              <a:rPr lang="cs-CZ" dirty="0" err="1" smtClean="0"/>
              <a:t>Harefield</a:t>
            </a:r>
            <a:endParaRPr lang="cs-CZ" dirty="0"/>
          </a:p>
        </p:txBody>
      </p:sp>
      <p:sp>
        <p:nvSpPr>
          <p:cNvPr id="4" name="Zástupný symbol pro číslo snímku 3"/>
          <p:cNvSpPr>
            <a:spLocks noGrp="1"/>
          </p:cNvSpPr>
          <p:nvPr>
            <p:ph type="sldNum" sz="quarter" idx="10"/>
          </p:nvPr>
        </p:nvSpPr>
        <p:spPr/>
        <p:txBody>
          <a:bodyPr/>
          <a:lstStyle/>
          <a:p>
            <a:fld id="{2D7012C2-49FA-4A50-8848-C70684042467}" type="slidenum">
              <a:rPr lang="cs-CZ" smtClean="0"/>
              <a:t>14</a:t>
            </a:fld>
            <a:endParaRPr lang="cs-CZ"/>
          </a:p>
        </p:txBody>
      </p:sp>
    </p:spTree>
    <p:extLst>
      <p:ext uri="{BB962C8B-B14F-4D97-AF65-F5344CB8AC3E}">
        <p14:creationId xmlns:p14="http://schemas.microsoft.com/office/powerpoint/2010/main" val="3189470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smtClean="0"/>
              <a:t>http://onlinelibrary.wiley.com/doi/10.1111/j.1600-6143.2008.02531.x/epdf</a:t>
            </a:r>
            <a:endParaRPr lang="cs-CZ" dirty="0"/>
          </a:p>
        </p:txBody>
      </p:sp>
      <p:sp>
        <p:nvSpPr>
          <p:cNvPr id="4" name="Zástupný symbol pro číslo snímku 3"/>
          <p:cNvSpPr>
            <a:spLocks noGrp="1"/>
          </p:cNvSpPr>
          <p:nvPr>
            <p:ph type="sldNum" sz="quarter" idx="10"/>
          </p:nvPr>
        </p:nvSpPr>
        <p:spPr/>
        <p:txBody>
          <a:bodyPr/>
          <a:lstStyle/>
          <a:p>
            <a:fld id="{2D7012C2-49FA-4A50-8848-C70684042467}" type="slidenum">
              <a:rPr lang="cs-CZ" smtClean="0"/>
              <a:t>24</a:t>
            </a:fld>
            <a:endParaRPr lang="cs-CZ"/>
          </a:p>
        </p:txBody>
      </p:sp>
    </p:spTree>
    <p:extLst>
      <p:ext uri="{BB962C8B-B14F-4D97-AF65-F5344CB8AC3E}">
        <p14:creationId xmlns:p14="http://schemas.microsoft.com/office/powerpoint/2010/main" val="2897443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smtClean="0"/>
              <a:t>http://www.sfu.ac.at/publikationen/PTSD StressHealth.pdf – </a:t>
            </a:r>
            <a:r>
              <a:rPr lang="cs-CZ" dirty="0" err="1" smtClean="0"/>
              <a:t>vídeň</a:t>
            </a:r>
            <a:r>
              <a:rPr lang="cs-CZ" dirty="0" smtClean="0"/>
              <a:t> </a:t>
            </a:r>
            <a:endParaRPr lang="cs-CZ" dirty="0"/>
          </a:p>
        </p:txBody>
      </p:sp>
      <p:sp>
        <p:nvSpPr>
          <p:cNvPr id="4" name="Zástupný symbol pro číslo snímku 3"/>
          <p:cNvSpPr>
            <a:spLocks noGrp="1"/>
          </p:cNvSpPr>
          <p:nvPr>
            <p:ph type="sldNum" sz="quarter" idx="10"/>
          </p:nvPr>
        </p:nvSpPr>
        <p:spPr/>
        <p:txBody>
          <a:bodyPr/>
          <a:lstStyle/>
          <a:p>
            <a:fld id="{2D7012C2-49FA-4A50-8848-C70684042467}" type="slidenum">
              <a:rPr lang="cs-CZ" smtClean="0"/>
              <a:t>40</a:t>
            </a:fld>
            <a:endParaRPr lang="cs-CZ"/>
          </a:p>
        </p:txBody>
      </p:sp>
    </p:spTree>
    <p:extLst>
      <p:ext uri="{BB962C8B-B14F-4D97-AF65-F5344CB8AC3E}">
        <p14:creationId xmlns:p14="http://schemas.microsoft.com/office/powerpoint/2010/main" val="1187885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smtClean="0"/>
              <a:t>http://www.sfu.ac.at/publikationen/PTSD StressHealth.pdf – </a:t>
            </a:r>
            <a:r>
              <a:rPr lang="cs-CZ" dirty="0" err="1" smtClean="0"/>
              <a:t>vídeň</a:t>
            </a:r>
            <a:r>
              <a:rPr lang="cs-CZ" dirty="0" smtClean="0"/>
              <a:t> </a:t>
            </a:r>
            <a:endParaRPr lang="cs-CZ" dirty="0"/>
          </a:p>
        </p:txBody>
      </p:sp>
      <p:sp>
        <p:nvSpPr>
          <p:cNvPr id="4" name="Zástupný symbol pro číslo snímku 3"/>
          <p:cNvSpPr>
            <a:spLocks noGrp="1"/>
          </p:cNvSpPr>
          <p:nvPr>
            <p:ph type="sldNum" sz="quarter" idx="10"/>
          </p:nvPr>
        </p:nvSpPr>
        <p:spPr/>
        <p:txBody>
          <a:bodyPr/>
          <a:lstStyle/>
          <a:p>
            <a:fld id="{2D7012C2-49FA-4A50-8848-C70684042467}" type="slidenum">
              <a:rPr lang="cs-CZ" smtClean="0"/>
              <a:t>41</a:t>
            </a:fld>
            <a:endParaRPr lang="cs-CZ"/>
          </a:p>
        </p:txBody>
      </p:sp>
    </p:spTree>
    <p:extLst>
      <p:ext uri="{BB962C8B-B14F-4D97-AF65-F5344CB8AC3E}">
        <p14:creationId xmlns:p14="http://schemas.microsoft.com/office/powerpoint/2010/main" val="1187885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857251" y="3200400"/>
            <a:ext cx="8486775" cy="1524000"/>
          </a:xfrm>
        </p:spPr>
        <p:txBody>
          <a:bodyPr>
            <a:noAutofit/>
          </a:bodyPr>
          <a:lstStyle>
            <a:lvl1pPr>
              <a:defRPr sz="8001"/>
            </a:lvl1pPr>
          </a:lstStyle>
          <a:p>
            <a:r>
              <a:rPr lang="cs-CZ" smtClean="0"/>
              <a:t>Kliknutím lze upravit styl.</a:t>
            </a:r>
            <a:endParaRPr lang="en-US" dirty="0"/>
          </a:p>
        </p:txBody>
      </p:sp>
      <p:sp>
        <p:nvSpPr>
          <p:cNvPr id="3" name="Subtitle 2"/>
          <p:cNvSpPr>
            <a:spLocks noGrp="1"/>
          </p:cNvSpPr>
          <p:nvPr>
            <p:ph type="subTitle" idx="1"/>
          </p:nvPr>
        </p:nvSpPr>
        <p:spPr>
          <a:xfrm>
            <a:off x="857250" y="4724400"/>
            <a:ext cx="7715250" cy="990600"/>
          </a:xfrm>
        </p:spPr>
        <p:txBody>
          <a:bodyPr anchor="t" anchorCtr="0">
            <a:normAutofit/>
          </a:bodyPr>
          <a:lstStyle>
            <a:lvl1pPr marL="0" indent="0" algn="l">
              <a:buNone/>
              <a:defRPr sz="2801">
                <a:solidFill>
                  <a:schemeClr val="tx2"/>
                </a:solidFill>
              </a:defRPr>
            </a:lvl1pPr>
            <a:lvl2pPr marL="457232" indent="0" algn="ctr">
              <a:buNone/>
              <a:defRPr>
                <a:solidFill>
                  <a:schemeClr val="tx1">
                    <a:tint val="75000"/>
                  </a:schemeClr>
                </a:solidFill>
              </a:defRPr>
            </a:lvl2pPr>
            <a:lvl3pPr marL="914466" indent="0" algn="ctr">
              <a:buNone/>
              <a:defRPr>
                <a:solidFill>
                  <a:schemeClr val="tx1">
                    <a:tint val="75000"/>
                  </a:schemeClr>
                </a:solidFill>
              </a:defRPr>
            </a:lvl3pPr>
            <a:lvl4pPr marL="1371698" indent="0" algn="ctr">
              <a:buNone/>
              <a:defRPr>
                <a:solidFill>
                  <a:schemeClr val="tx1">
                    <a:tint val="75000"/>
                  </a:schemeClr>
                </a:solidFill>
              </a:defRPr>
            </a:lvl4pPr>
            <a:lvl5pPr marL="1828931" indent="0" algn="ctr">
              <a:buNone/>
              <a:defRPr>
                <a:solidFill>
                  <a:schemeClr val="tx1">
                    <a:tint val="75000"/>
                  </a:schemeClr>
                </a:solidFill>
              </a:defRPr>
            </a:lvl5pPr>
            <a:lvl6pPr marL="2286164" indent="0" algn="ctr">
              <a:buNone/>
              <a:defRPr>
                <a:solidFill>
                  <a:schemeClr val="tx1">
                    <a:tint val="75000"/>
                  </a:schemeClr>
                </a:solidFill>
              </a:defRPr>
            </a:lvl6pPr>
            <a:lvl7pPr marL="2743397" indent="0" algn="ctr">
              <a:buNone/>
              <a:defRPr>
                <a:solidFill>
                  <a:schemeClr val="tx1">
                    <a:tint val="75000"/>
                  </a:schemeClr>
                </a:solidFill>
              </a:defRPr>
            </a:lvl7pPr>
            <a:lvl8pPr marL="3200630" indent="0" algn="ctr">
              <a:buNone/>
              <a:defRPr>
                <a:solidFill>
                  <a:schemeClr val="tx1">
                    <a:tint val="75000"/>
                  </a:schemeClr>
                </a:solidFill>
              </a:defRPr>
            </a:lvl8pPr>
            <a:lvl9pPr marL="3657863" indent="0" algn="ctr">
              <a:buNone/>
              <a:defRPr>
                <a:solidFill>
                  <a:schemeClr val="tx1">
                    <a:tint val="75000"/>
                  </a:schemeClr>
                </a:solidFill>
              </a:defRPr>
            </a:lvl9pPr>
          </a:lstStyle>
          <a:p>
            <a:r>
              <a:rPr lang="cs-CZ" smtClean="0"/>
              <a:t>Kliknutím lze upravit styl předlohy.</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12" name="Obdélník 11"/>
          <p:cNvSpPr/>
          <p:nvPr userDrawn="1"/>
        </p:nvSpPr>
        <p:spPr>
          <a:xfrm>
            <a:off x="890270" y="3"/>
            <a:ext cx="8444230" cy="619124"/>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b="0" cap="none" spc="0">
              <a:ln>
                <a:noFill/>
              </a:ln>
              <a:solidFill>
                <a:schemeClr val="tx1"/>
              </a:solidFill>
              <a:effectLst/>
            </a:endParaRPr>
          </a:p>
        </p:txBody>
      </p:sp>
      <p:sp>
        <p:nvSpPr>
          <p:cNvPr id="2" name="Title 1"/>
          <p:cNvSpPr>
            <a:spLocks noGrp="1"/>
          </p:cNvSpPr>
          <p:nvPr>
            <p:ph type="title"/>
          </p:nvPr>
        </p:nvSpPr>
        <p:spPr>
          <a:xfrm>
            <a:off x="857251" y="-26881"/>
            <a:ext cx="8521005" cy="720080"/>
          </a:xfrm>
        </p:spPr>
        <p:txBody>
          <a:bodyPr>
            <a:noAutofit/>
          </a:bodyPr>
          <a:lstStyle>
            <a:lvl1pPr algn="ctr">
              <a:defRPr lang="en-US" sz="4400" b="1" kern="1200" cap="none" spc="0" dirty="0">
                <a:ln>
                  <a:noFill/>
                </a:ln>
                <a:solidFill>
                  <a:schemeClr val="bg1"/>
                </a:solidFill>
                <a:effectLst/>
                <a:latin typeface="Tw Cen MT" panose="020B0602020104020603" pitchFamily="34" charset="-18"/>
                <a:ea typeface="+mj-ea"/>
                <a:cs typeface="+mj-cs"/>
              </a:defRPr>
            </a:lvl1pPr>
          </a:lstStyle>
          <a:p>
            <a:r>
              <a:rPr lang="cs-CZ" dirty="0" smtClean="0"/>
              <a:t>Kliknutím lze upravit styl.</a:t>
            </a:r>
            <a:endParaRPr lang="en-US" dirty="0"/>
          </a:p>
        </p:txBody>
      </p:sp>
      <p:sp>
        <p:nvSpPr>
          <p:cNvPr id="3" name="Content Placeholder 2"/>
          <p:cNvSpPr>
            <a:spLocks noGrp="1"/>
          </p:cNvSpPr>
          <p:nvPr>
            <p:ph idx="1"/>
          </p:nvPr>
        </p:nvSpPr>
        <p:spPr>
          <a:xfrm>
            <a:off x="857251" y="1323976"/>
            <a:ext cx="8486775" cy="4337273"/>
          </a:xfrm>
        </p:spPr>
        <p:txBody>
          <a:bodyPr anchor="t" anchorCtr="0">
            <a:normAutofit/>
          </a:bodyPr>
          <a:lstStyle>
            <a:lvl1pPr marL="274340" indent="-274340">
              <a:buClr>
                <a:schemeClr val="accent1"/>
              </a:buClr>
              <a:buFont typeface="Wingdings" panose="05000000000000000000" pitchFamily="2" charset="2"/>
              <a:buChar char="§"/>
              <a:defRPr sz="2800">
                <a:solidFill>
                  <a:schemeClr val="tx2">
                    <a:lumMod val="50000"/>
                  </a:schemeClr>
                </a:solidFill>
              </a:defRPr>
            </a:lvl1pPr>
            <a:lvl2pPr marL="594402" indent="-274340">
              <a:buClr>
                <a:schemeClr val="accent1"/>
              </a:buClr>
              <a:buFont typeface="Wingdings" panose="05000000000000000000" pitchFamily="2" charset="2"/>
              <a:buChar char="§"/>
              <a:defRPr sz="2400">
                <a:solidFill>
                  <a:schemeClr val="tx2">
                    <a:lumMod val="50000"/>
                  </a:schemeClr>
                </a:solidFill>
              </a:defRPr>
            </a:lvl2pPr>
            <a:lvl3pPr marL="868743" indent="-228617">
              <a:buClr>
                <a:schemeClr val="accent1"/>
              </a:buClr>
              <a:buFont typeface="Wingdings" panose="05000000000000000000" pitchFamily="2" charset="2"/>
              <a:buChar char="§"/>
              <a:defRPr sz="2400">
                <a:solidFill>
                  <a:schemeClr val="tx2">
                    <a:lumMod val="50000"/>
                  </a:schemeClr>
                </a:solidFill>
              </a:defRPr>
            </a:lvl3pPr>
            <a:lvl4pPr marL="1143082" indent="-228617">
              <a:buClr>
                <a:schemeClr val="accent1"/>
              </a:buClr>
              <a:buFont typeface="Wingdings" panose="05000000000000000000" pitchFamily="2" charset="2"/>
              <a:buChar char="§"/>
              <a:defRPr sz="2000">
                <a:solidFill>
                  <a:schemeClr val="tx2">
                    <a:lumMod val="50000"/>
                  </a:schemeClr>
                </a:solidFill>
              </a:defRPr>
            </a:lvl4pPr>
            <a:lvl5pPr marL="1371698" indent="-228617">
              <a:buClr>
                <a:schemeClr val="accent1"/>
              </a:buClr>
              <a:buFont typeface="Wingdings" panose="05000000000000000000" pitchFamily="2" charset="2"/>
              <a:buChar char="§"/>
              <a:defRPr sz="2000">
                <a:solidFill>
                  <a:schemeClr val="tx2">
                    <a:lumMod val="50000"/>
                  </a:schemeClr>
                </a:solidFill>
              </a:defRPr>
            </a:lvl5pPr>
          </a:lstStyle>
          <a:p>
            <a:pPr lvl="0"/>
            <a:r>
              <a:rPr lang="cs-CZ" dirty="0" smtClean="0"/>
              <a:t>Kliknutím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en-US" dirty="0"/>
          </a:p>
        </p:txBody>
      </p:sp>
      <p:cxnSp>
        <p:nvCxnSpPr>
          <p:cNvPr id="11" name="Přímá spojnice 10"/>
          <p:cNvCxnSpPr/>
          <p:nvPr userDrawn="1"/>
        </p:nvCxnSpPr>
        <p:spPr>
          <a:xfrm>
            <a:off x="895350" y="6181725"/>
            <a:ext cx="8534400" cy="0"/>
          </a:xfrm>
          <a:prstGeom prst="line">
            <a:avLst/>
          </a:prstGeom>
          <a:ln w="28575">
            <a:solidFill>
              <a:schemeClr val="accent3">
                <a:lumMod val="50000"/>
              </a:schemeClr>
            </a:solidFill>
          </a:ln>
          <a:scene3d>
            <a:camera prst="orthographicFront"/>
            <a:lightRig rig="threePt" dir="t"/>
          </a:scene3d>
          <a:sp3d prstMaterial="metal">
            <a:bevelT/>
          </a:sp3d>
        </p:spPr>
        <p:style>
          <a:lnRef idx="1">
            <a:schemeClr val="accent1"/>
          </a:lnRef>
          <a:fillRef idx="0">
            <a:schemeClr val="accent1"/>
          </a:fillRef>
          <a:effectRef idx="0">
            <a:schemeClr val="accent1"/>
          </a:effectRef>
          <a:fontRef idx="minor">
            <a:schemeClr val="tx1"/>
          </a:fontRef>
        </p:style>
      </p:cxnSp>
      <p:sp>
        <p:nvSpPr>
          <p:cNvPr id="4" name="Obdélník 3"/>
          <p:cNvSpPr/>
          <p:nvPr userDrawn="1"/>
        </p:nvSpPr>
        <p:spPr>
          <a:xfrm>
            <a:off x="0" y="5709579"/>
            <a:ext cx="10287000" cy="1192740"/>
          </a:xfrm>
          <a:prstGeom prst="rect">
            <a:avLst/>
          </a:prstGeom>
          <a:solidFill>
            <a:srgbClr val="E7D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ln>
                <a:noFill/>
              </a:ln>
            </a:endParaRPr>
          </a:p>
        </p:txBody>
      </p:sp>
      <p:sp>
        <p:nvSpPr>
          <p:cNvPr id="9" name="Obdélník 8"/>
          <p:cNvSpPr/>
          <p:nvPr userDrawn="1"/>
        </p:nvSpPr>
        <p:spPr>
          <a:xfrm>
            <a:off x="2596684" y="6344304"/>
            <a:ext cx="5120640" cy="5314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cs-C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cs-CZ"/>
          </a:p>
        </p:txBody>
      </p:sp>
      <p:sp>
        <p:nvSpPr>
          <p:cNvPr id="14" name="TextovéPole 13"/>
          <p:cNvSpPr txBox="1"/>
          <p:nvPr userDrawn="1"/>
        </p:nvSpPr>
        <p:spPr>
          <a:xfrm>
            <a:off x="4479112" y="6317544"/>
            <a:ext cx="4148978" cy="584775"/>
          </a:xfrm>
          <a:prstGeom prst="rect">
            <a:avLst/>
          </a:prstGeom>
          <a:noFill/>
        </p:spPr>
        <p:txBody>
          <a:bodyPr wrap="square" rtlCol="0">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93669" indent="0"/>
            <a:r>
              <a:rPr lang="cs-CZ" sz="1600" b="0" spc="0" baseline="0" dirty="0" smtClean="0">
                <a:solidFill>
                  <a:schemeClr val="bg1"/>
                </a:solidFill>
                <a:latin typeface="+mn-lt"/>
              </a:rPr>
              <a:t>Centrum kardiovaskulární </a:t>
            </a:r>
            <a:br>
              <a:rPr lang="cs-CZ" sz="1600" b="0" spc="0" baseline="0" dirty="0" smtClean="0">
                <a:solidFill>
                  <a:schemeClr val="bg1"/>
                </a:solidFill>
                <a:latin typeface="+mn-lt"/>
              </a:rPr>
            </a:br>
            <a:r>
              <a:rPr lang="cs-CZ" sz="1600" b="0" spc="0" baseline="0" dirty="0" smtClean="0">
                <a:solidFill>
                  <a:schemeClr val="bg1"/>
                </a:solidFill>
                <a:latin typeface="+mn-lt"/>
              </a:rPr>
              <a:t>a transplantační chirurgie Brno</a:t>
            </a:r>
            <a:endParaRPr lang="cs-CZ" sz="1600" b="0" spc="0" baseline="0" dirty="0">
              <a:solidFill>
                <a:schemeClr val="bg1"/>
              </a:solidFill>
              <a:latin typeface="+mn-lt"/>
            </a:endParaRPr>
          </a:p>
        </p:txBody>
      </p:sp>
      <p:pic>
        <p:nvPicPr>
          <p:cNvPr id="15" name="Obrázek 14"/>
          <p:cNvPicPr>
            <a:picLocks noChangeAspect="1"/>
          </p:cNvPicPr>
          <p:nvPr userDrawn="1"/>
        </p:nvPicPr>
        <p:blipFill rotWithShape="1">
          <a:blip r:embed="rId2" cstate="print">
            <a:extLst>
              <a:ext uri="{28A0092B-C50C-407E-A947-70E740481C1C}">
                <a14:useLocalDpi xmlns:a14="http://schemas.microsoft.com/office/drawing/2010/main" val="0"/>
              </a:ext>
            </a:extLst>
          </a:blip>
          <a:srcRect r="50120"/>
          <a:stretch/>
        </p:blipFill>
        <p:spPr>
          <a:xfrm>
            <a:off x="2860569" y="6384662"/>
            <a:ext cx="1638709" cy="469327"/>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7" name="Rectangle 6"/>
          <p:cNvSpPr/>
          <p:nvPr/>
        </p:nvSpPr>
        <p:spPr>
          <a:xfrm>
            <a:off x="874396" y="0"/>
            <a:ext cx="8486775"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57251" y="3276600"/>
            <a:ext cx="8486775" cy="1676400"/>
          </a:xfrm>
        </p:spPr>
        <p:txBody>
          <a:bodyPr anchor="b" anchorCtr="0"/>
          <a:lstStyle>
            <a:lvl1pPr algn="l">
              <a:defRPr sz="5400" b="0" cap="all"/>
            </a:lvl1pPr>
          </a:lstStyle>
          <a:p>
            <a:r>
              <a:rPr lang="cs-CZ" smtClean="0"/>
              <a:t>Kliknutím lze upravit styl.</a:t>
            </a:r>
            <a:endParaRPr lang="en-US" dirty="0"/>
          </a:p>
        </p:txBody>
      </p:sp>
      <p:sp>
        <p:nvSpPr>
          <p:cNvPr id="3" name="Text Placeholder 2"/>
          <p:cNvSpPr>
            <a:spLocks noGrp="1"/>
          </p:cNvSpPr>
          <p:nvPr>
            <p:ph type="body" idx="1"/>
          </p:nvPr>
        </p:nvSpPr>
        <p:spPr>
          <a:xfrm>
            <a:off x="857250" y="4953000"/>
            <a:ext cx="7715250" cy="914400"/>
          </a:xfrm>
        </p:spPr>
        <p:txBody>
          <a:bodyPr anchor="t" anchorCtr="0">
            <a:normAutofit/>
          </a:bodyPr>
          <a:lstStyle>
            <a:lvl1pPr marL="0" indent="0">
              <a:buNone/>
              <a:defRPr sz="2801">
                <a:solidFill>
                  <a:schemeClr val="tx2"/>
                </a:solidFill>
              </a:defRPr>
            </a:lvl1pPr>
            <a:lvl2pPr marL="457232" indent="0">
              <a:buNone/>
              <a:defRPr sz="1800">
                <a:solidFill>
                  <a:schemeClr val="tx1">
                    <a:tint val="75000"/>
                  </a:schemeClr>
                </a:solidFill>
              </a:defRPr>
            </a:lvl2pPr>
            <a:lvl3pPr marL="914466" indent="0">
              <a:buNone/>
              <a:defRPr sz="1600">
                <a:solidFill>
                  <a:schemeClr val="tx1">
                    <a:tint val="75000"/>
                  </a:schemeClr>
                </a:solidFill>
              </a:defRPr>
            </a:lvl3pPr>
            <a:lvl4pPr marL="1371698" indent="0">
              <a:buNone/>
              <a:defRPr sz="1400">
                <a:solidFill>
                  <a:schemeClr val="tx1">
                    <a:tint val="75000"/>
                  </a:schemeClr>
                </a:solidFill>
              </a:defRPr>
            </a:lvl4pPr>
            <a:lvl5pPr marL="1828931" indent="0">
              <a:buNone/>
              <a:defRPr sz="1400">
                <a:solidFill>
                  <a:schemeClr val="tx1">
                    <a:tint val="75000"/>
                  </a:schemeClr>
                </a:solidFill>
              </a:defRPr>
            </a:lvl5pPr>
            <a:lvl6pPr marL="2286164" indent="0">
              <a:buNone/>
              <a:defRPr sz="1400">
                <a:solidFill>
                  <a:schemeClr val="tx1">
                    <a:tint val="75000"/>
                  </a:schemeClr>
                </a:solidFill>
              </a:defRPr>
            </a:lvl6pPr>
            <a:lvl7pPr marL="2743397" indent="0">
              <a:buNone/>
              <a:defRPr sz="1400">
                <a:solidFill>
                  <a:schemeClr val="tx1">
                    <a:tint val="75000"/>
                  </a:schemeClr>
                </a:solidFill>
              </a:defRPr>
            </a:lvl7pPr>
            <a:lvl8pPr marL="3200630" indent="0">
              <a:buNone/>
              <a:defRPr sz="1400">
                <a:solidFill>
                  <a:schemeClr val="tx1">
                    <a:tint val="75000"/>
                  </a:schemeClr>
                </a:solidFill>
              </a:defRPr>
            </a:lvl8pPr>
            <a:lvl9pPr marL="3657863"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58ECBAE2-2678-4D88-A8A7-BDBC66A82C42}" type="datetimeFigureOut">
              <a:rPr lang="cs-CZ" smtClean="0"/>
              <a:pPr/>
              <a:t>21.09.2017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4CCE516-5031-47D2-BE4E-F959481D21C4}" type="slidenum">
              <a:rPr lang="cs-CZ" smtClean="0"/>
              <a:pPr/>
              <a:t>‹#›</a:t>
            </a:fld>
            <a:endParaRPr lang="cs-CZ"/>
          </a:p>
        </p:txBody>
      </p:sp>
      <p:sp>
        <p:nvSpPr>
          <p:cNvPr id="8" name="Rectangle 7"/>
          <p:cNvSpPr/>
          <p:nvPr/>
        </p:nvSpPr>
        <p:spPr>
          <a:xfrm>
            <a:off x="874396" y="6172200"/>
            <a:ext cx="8486775"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Content Placeholder 2"/>
          <p:cNvSpPr>
            <a:spLocks noGrp="1"/>
          </p:cNvSpPr>
          <p:nvPr>
            <p:ph sz="half" idx="1"/>
          </p:nvPr>
        </p:nvSpPr>
        <p:spPr>
          <a:xfrm>
            <a:off x="857250" y="609601"/>
            <a:ext cx="4114800" cy="3767328"/>
          </a:xfrm>
        </p:spPr>
        <p:txBody>
          <a:bodyPr/>
          <a:lstStyle>
            <a:lvl1pPr>
              <a:defRPr sz="2801"/>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5229225" y="609601"/>
            <a:ext cx="4114800" cy="3767328"/>
          </a:xfrm>
        </p:spPr>
        <p:txBody>
          <a:bodyPr/>
          <a:lstStyle>
            <a:lvl1pPr>
              <a:defRPr sz="2801"/>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Date Placeholder 4"/>
          <p:cNvSpPr>
            <a:spLocks noGrp="1"/>
          </p:cNvSpPr>
          <p:nvPr>
            <p:ph type="dt" sz="half" idx="10"/>
          </p:nvPr>
        </p:nvSpPr>
        <p:spPr/>
        <p:txBody>
          <a:bodyPr/>
          <a:lstStyle/>
          <a:p>
            <a:fld id="{58ECBAE2-2678-4D88-A8A7-BDBC66A82C42}" type="datetimeFigureOut">
              <a:rPr lang="cs-CZ" smtClean="0"/>
              <a:pPr/>
              <a:t>21.09.2017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4CCE516-5031-47D2-BE4E-F959481D21C4}"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smtClean="0"/>
              <a:t>Kliknutím lze upravit styl.</a:t>
            </a:r>
            <a:endParaRPr lang="en-US" dirty="0"/>
          </a:p>
        </p:txBody>
      </p:sp>
      <p:sp>
        <p:nvSpPr>
          <p:cNvPr id="3" name="Text Placeholder 2"/>
          <p:cNvSpPr>
            <a:spLocks noGrp="1"/>
          </p:cNvSpPr>
          <p:nvPr>
            <p:ph type="body" idx="1"/>
          </p:nvPr>
        </p:nvSpPr>
        <p:spPr>
          <a:xfrm>
            <a:off x="853821" y="609600"/>
            <a:ext cx="4114800" cy="639762"/>
          </a:xfrm>
        </p:spPr>
        <p:txBody>
          <a:bodyPr anchor="b">
            <a:noAutofit/>
          </a:bodyPr>
          <a:lstStyle>
            <a:lvl1pPr marL="0" indent="0">
              <a:buNone/>
              <a:defRPr sz="2801" b="0">
                <a:latin typeface="+mj-lt"/>
              </a:defRPr>
            </a:lvl1pPr>
            <a:lvl2pPr marL="457232" indent="0">
              <a:buNone/>
              <a:defRPr sz="2000" b="1"/>
            </a:lvl2pPr>
            <a:lvl3pPr marL="914466" indent="0">
              <a:buNone/>
              <a:defRPr sz="1800" b="1"/>
            </a:lvl3pPr>
            <a:lvl4pPr marL="1371698" indent="0">
              <a:buNone/>
              <a:defRPr sz="1600" b="1"/>
            </a:lvl4pPr>
            <a:lvl5pPr marL="1828931" indent="0">
              <a:buNone/>
              <a:defRPr sz="1600" b="1"/>
            </a:lvl5pPr>
            <a:lvl6pPr marL="2286164" indent="0">
              <a:buNone/>
              <a:defRPr sz="1600" b="1"/>
            </a:lvl6pPr>
            <a:lvl7pPr marL="2743397" indent="0">
              <a:buNone/>
              <a:defRPr sz="1600" b="1"/>
            </a:lvl7pPr>
            <a:lvl8pPr marL="3200630" indent="0">
              <a:buNone/>
              <a:defRPr sz="1600" b="1"/>
            </a:lvl8pPr>
            <a:lvl9pPr marL="3657863"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853821" y="1329264"/>
            <a:ext cx="41148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5225796" y="609600"/>
            <a:ext cx="4114800" cy="639762"/>
          </a:xfrm>
        </p:spPr>
        <p:txBody>
          <a:bodyPr anchor="b">
            <a:noAutofit/>
          </a:bodyPr>
          <a:lstStyle>
            <a:lvl1pPr marL="0" indent="0">
              <a:buNone/>
              <a:defRPr sz="2801" b="0">
                <a:latin typeface="+mj-lt"/>
              </a:defRPr>
            </a:lvl1pPr>
            <a:lvl2pPr marL="457232" indent="0">
              <a:buNone/>
              <a:defRPr sz="2000" b="1"/>
            </a:lvl2pPr>
            <a:lvl3pPr marL="914466" indent="0">
              <a:buNone/>
              <a:defRPr sz="1800" b="1"/>
            </a:lvl3pPr>
            <a:lvl4pPr marL="1371698" indent="0">
              <a:buNone/>
              <a:defRPr sz="1600" b="1"/>
            </a:lvl4pPr>
            <a:lvl5pPr marL="1828931" indent="0">
              <a:buNone/>
              <a:defRPr sz="1600" b="1"/>
            </a:lvl5pPr>
            <a:lvl6pPr marL="2286164" indent="0">
              <a:buNone/>
              <a:defRPr sz="1600" b="1"/>
            </a:lvl6pPr>
            <a:lvl7pPr marL="2743397" indent="0">
              <a:buNone/>
              <a:defRPr sz="1600" b="1"/>
            </a:lvl7pPr>
            <a:lvl8pPr marL="3200630" indent="0">
              <a:buNone/>
              <a:defRPr sz="1600" b="1"/>
            </a:lvl8pPr>
            <a:lvl9pPr marL="3657863"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5225796" y="1329264"/>
            <a:ext cx="41148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Date Placeholder 6"/>
          <p:cNvSpPr>
            <a:spLocks noGrp="1"/>
          </p:cNvSpPr>
          <p:nvPr>
            <p:ph type="dt" sz="half" idx="10"/>
          </p:nvPr>
        </p:nvSpPr>
        <p:spPr/>
        <p:txBody>
          <a:bodyPr/>
          <a:lstStyle/>
          <a:p>
            <a:fld id="{58ECBAE2-2678-4D88-A8A7-BDBC66A82C42}" type="datetimeFigureOut">
              <a:rPr lang="cs-CZ" smtClean="0"/>
              <a:pPr/>
              <a:t>21.09.2017</a:t>
            </a:fld>
            <a:endParaRPr lang="cs-CZ"/>
          </a:p>
        </p:txBody>
      </p:sp>
      <p:sp>
        <p:nvSpPr>
          <p:cNvPr id="8" name="Footer Placeholder 7"/>
          <p:cNvSpPr>
            <a:spLocks noGrp="1"/>
          </p:cNvSpPr>
          <p:nvPr>
            <p:ph type="ftr" sz="quarter" idx="11"/>
          </p:nvPr>
        </p:nvSpPr>
        <p:spPr/>
        <p:txBody>
          <a:bodyPr/>
          <a:lstStyle/>
          <a:p>
            <a:endParaRPr lang="cs-CZ"/>
          </a:p>
        </p:txBody>
      </p:sp>
      <p:cxnSp>
        <p:nvCxnSpPr>
          <p:cNvPr id="11" name="Straight Connector 10"/>
          <p:cNvCxnSpPr/>
          <p:nvPr/>
        </p:nvCxnSpPr>
        <p:spPr>
          <a:xfrm>
            <a:off x="853821" y="1249362"/>
            <a:ext cx="411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225796" y="1249362"/>
            <a:ext cx="41148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ovéPole 11"/>
          <p:cNvSpPr txBox="1"/>
          <p:nvPr userDrawn="1"/>
        </p:nvSpPr>
        <p:spPr>
          <a:xfrm>
            <a:off x="1165863" y="6297260"/>
            <a:ext cx="8579028" cy="369332"/>
          </a:xfrm>
          <a:prstGeom prst="rect">
            <a:avLst/>
          </a:prstGeom>
          <a:noFill/>
        </p:spPr>
        <p:txBody>
          <a:bodyPr wrap="square" rtlCol="0">
            <a:spAutoFit/>
          </a:bodyPr>
          <a:lstStyle/>
          <a:p>
            <a:pPr marL="93669" indent="0"/>
            <a:r>
              <a:rPr lang="en-US" sz="1800" b="1" spc="370" baseline="0" dirty="0" smtClean="0">
                <a:solidFill>
                  <a:schemeClr val="accent1">
                    <a:lumMod val="50000"/>
                  </a:schemeClr>
                </a:solidFill>
                <a:latin typeface="+mn-lt"/>
              </a:rPr>
              <a:t>Centre of Cardiovascular Surgery and Transplantation Brno</a:t>
            </a:r>
            <a:endParaRPr lang="cs-CZ" sz="1800" b="1" spc="370" baseline="0" dirty="0">
              <a:solidFill>
                <a:schemeClr val="accent1">
                  <a:lumMod val="50000"/>
                </a:schemeClr>
              </a:solidFill>
              <a:latin typeface="+mn-lt"/>
            </a:endParaRPr>
          </a:p>
        </p:txBody>
      </p:sp>
      <p:pic>
        <p:nvPicPr>
          <p:cNvPr id="14" name="Obrázek 13"/>
          <p:cNvPicPr>
            <a:picLocks noChangeAspect="1"/>
          </p:cNvPicPr>
          <p:nvPr userDrawn="1"/>
        </p:nvPicPr>
        <p:blipFill>
          <a:blip r:embed="rId2" cstate="print">
            <a:clrChange>
              <a:clrFrom>
                <a:srgbClr val="F3FFFF"/>
              </a:clrFrom>
              <a:clrTo>
                <a:srgbClr val="F3FFFF">
                  <a:alpha val="0"/>
                </a:srgbClr>
              </a:clrTo>
            </a:clrChange>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90270" y="6292026"/>
            <a:ext cx="275592" cy="330871"/>
          </a:xfrm>
          <a:prstGeom prst="rect">
            <a:avLst/>
          </a:prstGeom>
        </p:spPr>
      </p:pic>
      <p:sp>
        <p:nvSpPr>
          <p:cNvPr id="15" name="Obdélník 14"/>
          <p:cNvSpPr/>
          <p:nvPr userDrawn="1"/>
        </p:nvSpPr>
        <p:spPr>
          <a:xfrm>
            <a:off x="890270" y="2"/>
            <a:ext cx="8444230" cy="4095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p>
        </p:txBody>
      </p:sp>
      <p:cxnSp>
        <p:nvCxnSpPr>
          <p:cNvPr id="16" name="Přímá spojnice 15"/>
          <p:cNvCxnSpPr/>
          <p:nvPr userDrawn="1"/>
        </p:nvCxnSpPr>
        <p:spPr>
          <a:xfrm>
            <a:off x="890271" y="6172200"/>
            <a:ext cx="8539480"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a:xfrm>
            <a:off x="1714499" y="447677"/>
            <a:ext cx="7629525" cy="828675"/>
          </a:xfrm>
        </p:spPr>
        <p:txBody>
          <a:bodyPr/>
          <a:lstStyle/>
          <a:p>
            <a:r>
              <a:rPr lang="cs-CZ" dirty="0" smtClean="0"/>
              <a:t>Kliknutím lze upravit styl.</a:t>
            </a:r>
            <a:endParaRPr lang="en-US" dirty="0"/>
          </a:p>
        </p:txBody>
      </p:sp>
      <p:sp>
        <p:nvSpPr>
          <p:cNvPr id="3" name="Date Placeholder 2"/>
          <p:cNvSpPr>
            <a:spLocks noGrp="1"/>
          </p:cNvSpPr>
          <p:nvPr>
            <p:ph type="dt" sz="half" idx="10"/>
          </p:nvPr>
        </p:nvSpPr>
        <p:spPr/>
        <p:txBody>
          <a:bodyPr/>
          <a:lstStyle/>
          <a:p>
            <a:fld id="{58ECBAE2-2678-4D88-A8A7-BDBC66A82C42}" type="datetimeFigureOut">
              <a:rPr lang="cs-CZ" smtClean="0"/>
              <a:pPr/>
              <a:t>21.09.2017</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A4CCE516-5031-47D2-BE4E-F959481D21C4}" type="slidenum">
              <a:rPr lang="cs-CZ" smtClean="0"/>
              <a:pPr/>
              <a:t>‹#›</a:t>
            </a:fld>
            <a:endParaRPr lang="cs-CZ"/>
          </a:p>
        </p:txBody>
      </p:sp>
      <p:sp>
        <p:nvSpPr>
          <p:cNvPr id="6" name="TextovéPole 5"/>
          <p:cNvSpPr txBox="1"/>
          <p:nvPr userDrawn="1"/>
        </p:nvSpPr>
        <p:spPr>
          <a:xfrm>
            <a:off x="1165863" y="6297260"/>
            <a:ext cx="8372992" cy="646331"/>
          </a:xfrm>
          <a:prstGeom prst="rect">
            <a:avLst/>
          </a:prstGeom>
          <a:noFill/>
        </p:spPr>
        <p:txBody>
          <a:bodyPr wrap="square" rtlCol="0">
            <a:spAutoFit/>
          </a:bodyPr>
          <a:lstStyle/>
          <a:p>
            <a:pPr marL="93669" indent="0"/>
            <a:r>
              <a:rPr lang="en-US" sz="1800" b="1" spc="370" baseline="0" dirty="0" smtClean="0">
                <a:solidFill>
                  <a:schemeClr val="accent1">
                    <a:lumMod val="50000"/>
                  </a:schemeClr>
                </a:solidFill>
                <a:latin typeface="+mn-lt"/>
              </a:rPr>
              <a:t>Centre of Cardiovascular Surgery and Transplantation Brno</a:t>
            </a:r>
            <a:endParaRPr lang="cs-CZ" sz="1800" b="1" spc="370" baseline="0" dirty="0">
              <a:solidFill>
                <a:schemeClr val="accent1">
                  <a:lumMod val="50000"/>
                </a:schemeClr>
              </a:solidFill>
              <a:latin typeface="+mn-lt"/>
            </a:endParaRPr>
          </a:p>
        </p:txBody>
      </p:sp>
      <p:pic>
        <p:nvPicPr>
          <p:cNvPr id="7" name="Obrázek 6"/>
          <p:cNvPicPr>
            <a:picLocks noChangeAspect="1"/>
          </p:cNvPicPr>
          <p:nvPr userDrawn="1"/>
        </p:nvPicPr>
        <p:blipFill>
          <a:blip r:embed="rId2" cstate="print">
            <a:clrChange>
              <a:clrFrom>
                <a:srgbClr val="F3FFFF"/>
              </a:clrFrom>
              <a:clrTo>
                <a:srgbClr val="F3FFFF">
                  <a:alpha val="0"/>
                </a:srgbClr>
              </a:clrTo>
            </a:clrChange>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90270" y="6292026"/>
            <a:ext cx="275592" cy="330871"/>
          </a:xfrm>
          <a:prstGeom prst="rect">
            <a:avLst/>
          </a:prstGeom>
        </p:spPr>
      </p:pic>
      <p:cxnSp>
        <p:nvCxnSpPr>
          <p:cNvPr id="8" name="Přímá spojnice 7"/>
          <p:cNvCxnSpPr/>
          <p:nvPr userDrawn="1"/>
        </p:nvCxnSpPr>
        <p:spPr>
          <a:xfrm>
            <a:off x="895350" y="6181725"/>
            <a:ext cx="8534400" cy="0"/>
          </a:xfrm>
          <a:prstGeom prst="line">
            <a:avLst/>
          </a:prstGeom>
          <a:ln w="28575">
            <a:solidFill>
              <a:schemeClr val="accent3">
                <a:lumMod val="50000"/>
              </a:schemeClr>
            </a:solidFill>
          </a:ln>
          <a:scene3d>
            <a:camera prst="orthographicFront"/>
            <a:lightRig rig="threePt" dir="t"/>
          </a:scene3d>
          <a:sp3d prstMaterial="metal">
            <a:bevelT/>
          </a:sp3d>
        </p:spPr>
        <p:style>
          <a:lnRef idx="1">
            <a:schemeClr val="accent1"/>
          </a:lnRef>
          <a:fillRef idx="0">
            <a:schemeClr val="accent1"/>
          </a:fillRef>
          <a:effectRef idx="0">
            <a:schemeClr val="accent1"/>
          </a:effectRef>
          <a:fontRef idx="minor">
            <a:schemeClr val="tx1"/>
          </a:fontRef>
        </p:style>
      </p:cxnSp>
      <p:sp>
        <p:nvSpPr>
          <p:cNvPr id="9" name="Obdélník 8"/>
          <p:cNvSpPr/>
          <p:nvPr userDrawn="1"/>
        </p:nvSpPr>
        <p:spPr>
          <a:xfrm>
            <a:off x="890270" y="2"/>
            <a:ext cx="8444230" cy="4095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p>
        </p:txBody>
      </p:sp>
      <p:cxnSp>
        <p:nvCxnSpPr>
          <p:cNvPr id="10" name="Přímá spojnice 9"/>
          <p:cNvCxnSpPr/>
          <p:nvPr userDrawn="1"/>
        </p:nvCxnSpPr>
        <p:spPr>
          <a:xfrm>
            <a:off x="890271" y="6172200"/>
            <a:ext cx="8539480"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Obdélník 1"/>
          <p:cNvSpPr/>
          <p:nvPr userDrawn="1"/>
        </p:nvSpPr>
        <p:spPr>
          <a:xfrm>
            <a:off x="890270" y="2"/>
            <a:ext cx="8444230" cy="4095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p>
        </p:txBody>
      </p:sp>
      <p:grpSp>
        <p:nvGrpSpPr>
          <p:cNvPr id="3" name="Skupina 2"/>
          <p:cNvGrpSpPr/>
          <p:nvPr userDrawn="1"/>
        </p:nvGrpSpPr>
        <p:grpSpPr>
          <a:xfrm>
            <a:off x="452846" y="5799909"/>
            <a:ext cx="9187543" cy="1102410"/>
            <a:chOff x="452846" y="5799909"/>
            <a:chExt cx="9187543" cy="1102410"/>
          </a:xfrm>
        </p:grpSpPr>
        <p:sp>
          <p:nvSpPr>
            <p:cNvPr id="5" name="TextovéPole 4"/>
            <p:cNvSpPr txBox="1"/>
            <p:nvPr userDrawn="1"/>
          </p:nvSpPr>
          <p:spPr>
            <a:xfrm>
              <a:off x="1165863" y="6297260"/>
              <a:ext cx="8372992" cy="369332"/>
            </a:xfrm>
            <a:prstGeom prst="rect">
              <a:avLst/>
            </a:prstGeom>
            <a:noFill/>
          </p:spPr>
          <p:txBody>
            <a:bodyPr wrap="square" rtlCol="0">
              <a:spAutoFit/>
            </a:bodyPr>
            <a:lstStyle/>
            <a:p>
              <a:pPr marL="93669" indent="0"/>
              <a:r>
                <a:rPr lang="cs-CZ" sz="1800" b="1" spc="340" baseline="0" dirty="0" smtClean="0">
                  <a:solidFill>
                    <a:schemeClr val="accent1">
                      <a:lumMod val="50000"/>
                    </a:schemeClr>
                  </a:solidFill>
                  <a:latin typeface="+mn-lt"/>
                </a:rPr>
                <a:t>Centrum kardiovaskulární a transplantační chirurgie </a:t>
              </a:r>
              <a:r>
                <a:rPr lang="en-US" sz="1800" b="1" spc="340" baseline="0" smtClean="0">
                  <a:solidFill>
                    <a:schemeClr val="accent1">
                      <a:lumMod val="50000"/>
                    </a:schemeClr>
                  </a:solidFill>
                  <a:latin typeface="+mn-lt"/>
                </a:rPr>
                <a:t>Brno</a:t>
              </a:r>
              <a:endParaRPr lang="cs-CZ" sz="1800" b="1" spc="340" baseline="0" dirty="0">
                <a:solidFill>
                  <a:schemeClr val="accent1">
                    <a:lumMod val="50000"/>
                  </a:schemeClr>
                </a:solidFill>
                <a:latin typeface="+mn-lt"/>
              </a:endParaRPr>
            </a:p>
          </p:txBody>
        </p:sp>
        <p:pic>
          <p:nvPicPr>
            <p:cNvPr id="6" name="Obrázek 5"/>
            <p:cNvPicPr>
              <a:picLocks noChangeAspect="1"/>
            </p:cNvPicPr>
            <p:nvPr userDrawn="1"/>
          </p:nvPicPr>
          <p:blipFill>
            <a:blip r:embed="rId2" cstate="print">
              <a:clrChange>
                <a:clrFrom>
                  <a:srgbClr val="F3FFFF"/>
                </a:clrFrom>
                <a:clrTo>
                  <a:srgbClr val="F3FFFF">
                    <a:alpha val="0"/>
                  </a:srgbClr>
                </a:clrTo>
              </a:clrChange>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90270" y="6292026"/>
              <a:ext cx="275592" cy="330871"/>
            </a:xfrm>
            <a:prstGeom prst="rect">
              <a:avLst/>
            </a:prstGeom>
          </p:spPr>
        </p:pic>
        <p:cxnSp>
          <p:nvCxnSpPr>
            <p:cNvPr id="7" name="Přímá spojnice 6"/>
            <p:cNvCxnSpPr/>
            <p:nvPr userDrawn="1"/>
          </p:nvCxnSpPr>
          <p:spPr>
            <a:xfrm>
              <a:off x="895350" y="6181725"/>
              <a:ext cx="8534400" cy="0"/>
            </a:xfrm>
            <a:prstGeom prst="line">
              <a:avLst/>
            </a:prstGeom>
            <a:ln w="28575">
              <a:solidFill>
                <a:schemeClr val="accent3">
                  <a:lumMod val="50000"/>
                </a:schemeClr>
              </a:solidFill>
            </a:ln>
            <a:scene3d>
              <a:camera prst="orthographicFront"/>
              <a:lightRig rig="threePt" dir="t"/>
            </a:scene3d>
            <a:sp3d prstMaterial="metal">
              <a:bevelT/>
            </a:sp3d>
          </p:spPr>
          <p:style>
            <a:lnRef idx="1">
              <a:schemeClr val="accent1"/>
            </a:lnRef>
            <a:fillRef idx="0">
              <a:schemeClr val="accent1"/>
            </a:fillRef>
            <a:effectRef idx="0">
              <a:schemeClr val="accent1"/>
            </a:effectRef>
            <a:fontRef idx="minor">
              <a:schemeClr val="tx1"/>
            </a:fontRef>
          </p:style>
        </p:cxnSp>
        <p:cxnSp>
          <p:nvCxnSpPr>
            <p:cNvPr id="4" name="Přímá spojnice 3"/>
            <p:cNvCxnSpPr/>
            <p:nvPr userDrawn="1"/>
          </p:nvCxnSpPr>
          <p:spPr>
            <a:xfrm>
              <a:off x="890271" y="6172200"/>
              <a:ext cx="8539480"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8" name="TextovéPole 7"/>
            <p:cNvSpPr txBox="1"/>
            <p:nvPr userDrawn="1"/>
          </p:nvSpPr>
          <p:spPr>
            <a:xfrm>
              <a:off x="1165863" y="6297260"/>
              <a:ext cx="8372992" cy="369332"/>
            </a:xfrm>
            <a:prstGeom prst="rect">
              <a:avLst/>
            </a:prstGeom>
            <a:noFill/>
          </p:spPr>
          <p:txBody>
            <a:bodyPr wrap="square" rtlCol="0">
              <a:spAutoFit/>
            </a:bodyPr>
            <a:lstStyle/>
            <a:p>
              <a:pPr marL="93669" indent="0"/>
              <a:r>
                <a:rPr lang="cs-CZ" sz="1800" b="1" spc="340" baseline="0" dirty="0" smtClean="0">
                  <a:solidFill>
                    <a:schemeClr val="accent1">
                      <a:lumMod val="50000"/>
                    </a:schemeClr>
                  </a:solidFill>
                  <a:latin typeface="+mn-lt"/>
                </a:rPr>
                <a:t>Centrum kardiovaskulární a transplantační chirurgie </a:t>
              </a:r>
              <a:r>
                <a:rPr lang="en-US" sz="1800" b="1" spc="340" baseline="0" smtClean="0">
                  <a:solidFill>
                    <a:schemeClr val="accent1">
                      <a:lumMod val="50000"/>
                    </a:schemeClr>
                  </a:solidFill>
                  <a:latin typeface="+mn-lt"/>
                </a:rPr>
                <a:t>Brno</a:t>
              </a:r>
              <a:endParaRPr lang="cs-CZ" sz="1800" b="1" spc="340" baseline="0" dirty="0">
                <a:solidFill>
                  <a:schemeClr val="accent1">
                    <a:lumMod val="50000"/>
                  </a:schemeClr>
                </a:solidFill>
                <a:latin typeface="+mn-lt"/>
              </a:endParaRPr>
            </a:p>
          </p:txBody>
        </p:sp>
        <p:pic>
          <p:nvPicPr>
            <p:cNvPr id="9" name="Obrázek 8"/>
            <p:cNvPicPr>
              <a:picLocks noChangeAspect="1"/>
            </p:cNvPicPr>
            <p:nvPr userDrawn="1"/>
          </p:nvPicPr>
          <p:blipFill>
            <a:blip r:embed="rId2" cstate="print">
              <a:clrChange>
                <a:clrFrom>
                  <a:srgbClr val="F3FFFF"/>
                </a:clrFrom>
                <a:clrTo>
                  <a:srgbClr val="F3FFFF">
                    <a:alpha val="0"/>
                  </a:srgbClr>
                </a:clrTo>
              </a:clrChange>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90270" y="6292026"/>
              <a:ext cx="275592" cy="330871"/>
            </a:xfrm>
            <a:prstGeom prst="rect">
              <a:avLst/>
            </a:prstGeom>
          </p:spPr>
        </p:pic>
        <p:cxnSp>
          <p:nvCxnSpPr>
            <p:cNvPr id="10" name="Přímá spojnice 9"/>
            <p:cNvCxnSpPr/>
            <p:nvPr userDrawn="1"/>
          </p:nvCxnSpPr>
          <p:spPr>
            <a:xfrm>
              <a:off x="895350" y="6181725"/>
              <a:ext cx="8534400" cy="0"/>
            </a:xfrm>
            <a:prstGeom prst="line">
              <a:avLst/>
            </a:prstGeom>
            <a:ln w="28575">
              <a:solidFill>
                <a:schemeClr val="accent3">
                  <a:lumMod val="50000"/>
                </a:schemeClr>
              </a:solidFill>
            </a:ln>
            <a:scene3d>
              <a:camera prst="orthographicFront"/>
              <a:lightRig rig="threePt" dir="t"/>
            </a:scene3d>
            <a:sp3d prstMaterial="metal">
              <a:bevelT/>
            </a:sp3d>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userDrawn="1"/>
          </p:nvCxnSpPr>
          <p:spPr>
            <a:xfrm>
              <a:off x="890271" y="6172200"/>
              <a:ext cx="8539480"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userDrawn="1"/>
          </p:nvCxnSpPr>
          <p:spPr>
            <a:xfrm>
              <a:off x="895350" y="6181725"/>
              <a:ext cx="8534400" cy="0"/>
            </a:xfrm>
            <a:prstGeom prst="line">
              <a:avLst/>
            </a:prstGeom>
            <a:ln w="28575">
              <a:solidFill>
                <a:schemeClr val="accent3">
                  <a:lumMod val="50000"/>
                </a:schemeClr>
              </a:solidFill>
            </a:ln>
            <a:scene3d>
              <a:camera prst="orthographicFront"/>
              <a:lightRig rig="threePt" dir="t"/>
            </a:scene3d>
            <a:sp3d prstMaterial="metal">
              <a:bevelT/>
            </a:sp3d>
          </p:spPr>
          <p:style>
            <a:lnRef idx="1">
              <a:schemeClr val="accent1"/>
            </a:lnRef>
            <a:fillRef idx="0">
              <a:schemeClr val="accent1"/>
            </a:fillRef>
            <a:effectRef idx="0">
              <a:schemeClr val="accent1"/>
            </a:effectRef>
            <a:fontRef idx="minor">
              <a:schemeClr val="tx1"/>
            </a:fontRef>
          </p:style>
        </p:cxnSp>
        <p:sp>
          <p:nvSpPr>
            <p:cNvPr id="13" name="Obdélník 12"/>
            <p:cNvSpPr/>
            <p:nvPr userDrawn="1"/>
          </p:nvSpPr>
          <p:spPr>
            <a:xfrm>
              <a:off x="452846" y="5799909"/>
              <a:ext cx="9187543" cy="1058091"/>
            </a:xfrm>
            <a:prstGeom prst="rect">
              <a:avLst/>
            </a:prstGeom>
            <a:solidFill>
              <a:srgbClr val="E0D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Obdélník 13"/>
            <p:cNvSpPr/>
            <p:nvPr userDrawn="1"/>
          </p:nvSpPr>
          <p:spPr>
            <a:xfrm>
              <a:off x="2596684" y="6344304"/>
              <a:ext cx="5120640" cy="5314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cs-C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cs-CZ"/>
            </a:p>
          </p:txBody>
        </p:sp>
        <p:sp>
          <p:nvSpPr>
            <p:cNvPr id="15" name="TextovéPole 14"/>
            <p:cNvSpPr txBox="1"/>
            <p:nvPr userDrawn="1"/>
          </p:nvSpPr>
          <p:spPr>
            <a:xfrm>
              <a:off x="4479112" y="6317544"/>
              <a:ext cx="4148978" cy="584775"/>
            </a:xfrm>
            <a:prstGeom prst="rect">
              <a:avLst/>
            </a:prstGeom>
            <a:noFill/>
          </p:spPr>
          <p:txBody>
            <a:bodyPr wrap="square" rtlCol="0">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93669" indent="0"/>
              <a:r>
                <a:rPr lang="cs-CZ" sz="1600" b="0" spc="0" baseline="0" dirty="0" smtClean="0">
                  <a:solidFill>
                    <a:schemeClr val="bg1"/>
                  </a:solidFill>
                  <a:latin typeface="+mn-lt"/>
                </a:rPr>
                <a:t>Centrum kardiovaskulární </a:t>
              </a:r>
              <a:br>
                <a:rPr lang="cs-CZ" sz="1600" b="0" spc="0" baseline="0" dirty="0" smtClean="0">
                  <a:solidFill>
                    <a:schemeClr val="bg1"/>
                  </a:solidFill>
                  <a:latin typeface="+mn-lt"/>
                </a:rPr>
              </a:br>
              <a:r>
                <a:rPr lang="cs-CZ" sz="1600" b="0" spc="0" baseline="0" dirty="0" smtClean="0">
                  <a:solidFill>
                    <a:schemeClr val="bg1"/>
                  </a:solidFill>
                  <a:latin typeface="+mn-lt"/>
                </a:rPr>
                <a:t>a transplantační chirurgie Brno</a:t>
              </a:r>
              <a:endParaRPr lang="cs-CZ" sz="1600" b="0" spc="0" baseline="0" dirty="0">
                <a:solidFill>
                  <a:schemeClr val="bg1"/>
                </a:solidFill>
                <a:latin typeface="+mn-lt"/>
              </a:endParaRPr>
            </a:p>
          </p:txBody>
        </p:sp>
        <p:pic>
          <p:nvPicPr>
            <p:cNvPr id="16" name="Obrázek 15"/>
            <p:cNvPicPr>
              <a:picLocks noChangeAspect="1"/>
            </p:cNvPicPr>
            <p:nvPr userDrawn="1"/>
          </p:nvPicPr>
          <p:blipFill rotWithShape="1">
            <a:blip r:embed="rId4" cstate="print">
              <a:extLst>
                <a:ext uri="{28A0092B-C50C-407E-A947-70E740481C1C}">
                  <a14:useLocalDpi xmlns:a14="http://schemas.microsoft.com/office/drawing/2010/main" val="0"/>
                </a:ext>
              </a:extLst>
            </a:blip>
            <a:srcRect r="50120"/>
            <a:stretch/>
          </p:blipFill>
          <p:spPr>
            <a:xfrm>
              <a:off x="2860569" y="6384662"/>
              <a:ext cx="1638709" cy="469327"/>
            </a:xfrm>
            <a:prstGeom prst="rect">
              <a:avLst/>
            </a:prstGeom>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857250" y="4572000"/>
            <a:ext cx="7632954" cy="1600200"/>
          </a:xfrm>
        </p:spPr>
        <p:txBody>
          <a:bodyPr anchor="b">
            <a:normAutofit/>
          </a:bodyPr>
          <a:lstStyle>
            <a:lvl1pPr algn="l">
              <a:defRPr sz="5400" b="0"/>
            </a:lvl1pPr>
          </a:lstStyle>
          <a:p>
            <a:r>
              <a:rPr lang="cs-CZ" smtClean="0"/>
              <a:t>Kliknutím lze upravit styl.</a:t>
            </a:r>
            <a:endParaRPr lang="en-US"/>
          </a:p>
        </p:txBody>
      </p:sp>
      <p:sp>
        <p:nvSpPr>
          <p:cNvPr id="3" name="Content Placeholder 2"/>
          <p:cNvSpPr>
            <a:spLocks noGrp="1"/>
          </p:cNvSpPr>
          <p:nvPr>
            <p:ph idx="1"/>
          </p:nvPr>
        </p:nvSpPr>
        <p:spPr>
          <a:xfrm>
            <a:off x="4174725" y="457202"/>
            <a:ext cx="5169301"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857252" y="457200"/>
            <a:ext cx="3007864" cy="4114800"/>
          </a:xfrm>
        </p:spPr>
        <p:txBody>
          <a:bodyPr>
            <a:normAutofit/>
          </a:bodyPr>
          <a:lstStyle>
            <a:lvl1pPr marL="0" indent="0">
              <a:buNone/>
              <a:defRPr sz="2100">
                <a:solidFill>
                  <a:schemeClr val="tx2"/>
                </a:solidFill>
              </a:defRPr>
            </a:lvl1pPr>
            <a:lvl2pPr marL="457232" indent="0">
              <a:buNone/>
              <a:defRPr sz="1200"/>
            </a:lvl2pPr>
            <a:lvl3pPr marL="914466" indent="0">
              <a:buNone/>
              <a:defRPr sz="1000"/>
            </a:lvl3pPr>
            <a:lvl4pPr marL="1371698" indent="0">
              <a:buNone/>
              <a:defRPr sz="900"/>
            </a:lvl4pPr>
            <a:lvl5pPr marL="1828931" indent="0">
              <a:buNone/>
              <a:defRPr sz="900"/>
            </a:lvl5pPr>
            <a:lvl6pPr marL="2286164" indent="0">
              <a:buNone/>
              <a:defRPr sz="900"/>
            </a:lvl6pPr>
            <a:lvl7pPr marL="2743397" indent="0">
              <a:buNone/>
              <a:defRPr sz="900"/>
            </a:lvl7pPr>
            <a:lvl8pPr marL="3200630" indent="0">
              <a:buNone/>
              <a:defRPr sz="900"/>
            </a:lvl8pPr>
            <a:lvl9pPr marL="3657863"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58ECBAE2-2678-4D88-A8A7-BDBC66A82C42}" type="datetimeFigureOut">
              <a:rPr lang="cs-CZ" smtClean="0"/>
              <a:pPr/>
              <a:t>21.09.2017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4CCE516-5031-47D2-BE4E-F959481D21C4}" type="slidenum">
              <a:rPr lang="cs-CZ" smtClean="0"/>
              <a:pPr/>
              <a:t>‹#›</a:t>
            </a:fld>
            <a:endParaRPr lang="cs-CZ"/>
          </a:p>
        </p:txBody>
      </p:sp>
      <p:cxnSp>
        <p:nvCxnSpPr>
          <p:cNvPr id="10" name="Straight Connector 9"/>
          <p:cNvCxnSpPr/>
          <p:nvPr/>
        </p:nvCxnSpPr>
        <p:spPr>
          <a:xfrm rot="5400000">
            <a:off x="2124968" y="2514502"/>
            <a:ext cx="3810000" cy="1787"/>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TextovéPole 8"/>
          <p:cNvSpPr txBox="1"/>
          <p:nvPr userDrawn="1"/>
        </p:nvSpPr>
        <p:spPr>
          <a:xfrm>
            <a:off x="1165863" y="6297260"/>
            <a:ext cx="8372992" cy="646331"/>
          </a:xfrm>
          <a:prstGeom prst="rect">
            <a:avLst/>
          </a:prstGeom>
          <a:noFill/>
        </p:spPr>
        <p:txBody>
          <a:bodyPr wrap="square" rtlCol="0">
            <a:spAutoFit/>
          </a:bodyPr>
          <a:lstStyle/>
          <a:p>
            <a:pPr marL="93669" indent="0"/>
            <a:r>
              <a:rPr lang="en-US" sz="1800" b="1" spc="370" baseline="0" dirty="0" smtClean="0">
                <a:solidFill>
                  <a:schemeClr val="accent1">
                    <a:lumMod val="50000"/>
                  </a:schemeClr>
                </a:solidFill>
                <a:latin typeface="+mn-lt"/>
              </a:rPr>
              <a:t>Centre of Cardiovascular Surgery and Transplantation Brno</a:t>
            </a:r>
            <a:endParaRPr lang="cs-CZ" sz="1800" b="1" spc="370" baseline="0" dirty="0">
              <a:solidFill>
                <a:schemeClr val="accent1">
                  <a:lumMod val="50000"/>
                </a:schemeClr>
              </a:solidFill>
              <a:latin typeface="+mn-lt"/>
            </a:endParaRPr>
          </a:p>
        </p:txBody>
      </p:sp>
      <p:pic>
        <p:nvPicPr>
          <p:cNvPr id="11" name="Obrázek 10"/>
          <p:cNvPicPr>
            <a:picLocks noChangeAspect="1"/>
          </p:cNvPicPr>
          <p:nvPr userDrawn="1"/>
        </p:nvPicPr>
        <p:blipFill>
          <a:blip r:embed="rId2" cstate="print">
            <a:clrChange>
              <a:clrFrom>
                <a:srgbClr val="F3FFFF"/>
              </a:clrFrom>
              <a:clrTo>
                <a:srgbClr val="F3FFFF">
                  <a:alpha val="0"/>
                </a:srgbClr>
              </a:clrTo>
            </a:clrChange>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90270" y="6292026"/>
            <a:ext cx="275592" cy="330871"/>
          </a:xfrm>
          <a:prstGeom prst="rect">
            <a:avLst/>
          </a:prstGeom>
        </p:spPr>
      </p:pic>
      <p:cxnSp>
        <p:nvCxnSpPr>
          <p:cNvPr id="12" name="Přímá spojnice 11"/>
          <p:cNvCxnSpPr/>
          <p:nvPr userDrawn="1"/>
        </p:nvCxnSpPr>
        <p:spPr>
          <a:xfrm>
            <a:off x="895350" y="6181725"/>
            <a:ext cx="8534400" cy="0"/>
          </a:xfrm>
          <a:prstGeom prst="line">
            <a:avLst/>
          </a:prstGeom>
          <a:ln w="28575">
            <a:solidFill>
              <a:schemeClr val="accent3">
                <a:lumMod val="50000"/>
              </a:schemeClr>
            </a:solidFill>
          </a:ln>
          <a:scene3d>
            <a:camera prst="orthographicFront"/>
            <a:lightRig rig="threePt" dir="t"/>
          </a:scene3d>
          <a:sp3d prstMaterial="metal">
            <a:bevelT/>
          </a:sp3d>
        </p:spPr>
        <p:style>
          <a:lnRef idx="1">
            <a:schemeClr val="accent1"/>
          </a:lnRef>
          <a:fillRef idx="0">
            <a:schemeClr val="accent1"/>
          </a:fillRef>
          <a:effectRef idx="0">
            <a:schemeClr val="accent1"/>
          </a:effectRef>
          <a:fontRef idx="minor">
            <a:schemeClr val="tx1"/>
          </a:fontRef>
        </p:style>
      </p:cxnSp>
      <p:sp>
        <p:nvSpPr>
          <p:cNvPr id="13" name="Obdélník 12"/>
          <p:cNvSpPr/>
          <p:nvPr userDrawn="1"/>
        </p:nvSpPr>
        <p:spPr>
          <a:xfrm>
            <a:off x="890270" y="2"/>
            <a:ext cx="8444230" cy="4095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p>
        </p:txBody>
      </p:sp>
      <p:cxnSp>
        <p:nvCxnSpPr>
          <p:cNvPr id="14" name="Přímá spojnice 13"/>
          <p:cNvCxnSpPr/>
          <p:nvPr userDrawn="1"/>
        </p:nvCxnSpPr>
        <p:spPr>
          <a:xfrm>
            <a:off x="890271" y="6172200"/>
            <a:ext cx="8539480"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853821" y="4572000"/>
            <a:ext cx="7632954" cy="1600200"/>
          </a:xfrm>
        </p:spPr>
        <p:txBody>
          <a:bodyPr anchor="b">
            <a:normAutofit/>
          </a:bodyPr>
          <a:lstStyle>
            <a:lvl1pPr algn="l">
              <a:defRPr sz="5400" b="0"/>
            </a:lvl1pPr>
          </a:lstStyle>
          <a:p>
            <a:r>
              <a:rPr lang="cs-CZ" smtClean="0"/>
              <a:t>Kliknutím lze upravit styl.</a:t>
            </a:r>
            <a:endParaRPr lang="en-US" dirty="0"/>
          </a:p>
        </p:txBody>
      </p:sp>
      <p:sp>
        <p:nvSpPr>
          <p:cNvPr id="3" name="Picture Placeholder 2"/>
          <p:cNvSpPr>
            <a:spLocks noGrp="1"/>
          </p:cNvSpPr>
          <p:nvPr>
            <p:ph type="pic" idx="1"/>
          </p:nvPr>
        </p:nvSpPr>
        <p:spPr>
          <a:xfrm>
            <a:off x="874396" y="457200"/>
            <a:ext cx="8486775" cy="2895600"/>
          </a:xfrm>
          <a:ln w="6350">
            <a:solidFill>
              <a:schemeClr val="tx2"/>
            </a:solidFill>
          </a:ln>
        </p:spPr>
        <p:txBody>
          <a:bodyPr/>
          <a:lstStyle>
            <a:lvl1pPr marL="0" indent="0">
              <a:buNone/>
              <a:defRPr sz="3201"/>
            </a:lvl1pPr>
            <a:lvl2pPr marL="457232" indent="0">
              <a:buNone/>
              <a:defRPr sz="2801"/>
            </a:lvl2pPr>
            <a:lvl3pPr marL="914466" indent="0">
              <a:buNone/>
              <a:defRPr sz="2400"/>
            </a:lvl3pPr>
            <a:lvl4pPr marL="1371698" indent="0">
              <a:buNone/>
              <a:defRPr sz="2000"/>
            </a:lvl4pPr>
            <a:lvl5pPr marL="1828931" indent="0">
              <a:buNone/>
              <a:defRPr sz="2000"/>
            </a:lvl5pPr>
            <a:lvl6pPr marL="2286164" indent="0">
              <a:buNone/>
              <a:defRPr sz="2000"/>
            </a:lvl6pPr>
            <a:lvl7pPr marL="2743397" indent="0">
              <a:buNone/>
              <a:defRPr sz="2000"/>
            </a:lvl7pPr>
            <a:lvl8pPr marL="3200630" indent="0">
              <a:buNone/>
              <a:defRPr sz="2000"/>
            </a:lvl8pPr>
            <a:lvl9pPr marL="3657863" indent="0">
              <a:buNone/>
              <a:defRPr sz="2000"/>
            </a:lvl9pPr>
          </a:lstStyle>
          <a:p>
            <a:r>
              <a:rPr lang="cs-CZ" smtClean="0"/>
              <a:t>Kliknutím na ikonu přidáte obrázek.</a:t>
            </a:r>
            <a:endParaRPr lang="en-US"/>
          </a:p>
        </p:txBody>
      </p:sp>
      <p:sp>
        <p:nvSpPr>
          <p:cNvPr id="4" name="Text Placeholder 3"/>
          <p:cNvSpPr>
            <a:spLocks noGrp="1"/>
          </p:cNvSpPr>
          <p:nvPr>
            <p:ph type="body" sz="half" idx="2"/>
          </p:nvPr>
        </p:nvSpPr>
        <p:spPr>
          <a:xfrm>
            <a:off x="956692" y="3505200"/>
            <a:ext cx="8315325" cy="804862"/>
          </a:xfrm>
        </p:spPr>
        <p:txBody>
          <a:bodyPr anchor="t" anchorCtr="0">
            <a:normAutofit/>
          </a:bodyPr>
          <a:lstStyle>
            <a:lvl1pPr marL="0" indent="0">
              <a:buNone/>
              <a:defRPr sz="1800"/>
            </a:lvl1pPr>
            <a:lvl2pPr marL="457232" indent="0">
              <a:buNone/>
              <a:defRPr sz="1200"/>
            </a:lvl2pPr>
            <a:lvl3pPr marL="914466" indent="0">
              <a:buNone/>
              <a:defRPr sz="1000"/>
            </a:lvl3pPr>
            <a:lvl4pPr marL="1371698" indent="0">
              <a:buNone/>
              <a:defRPr sz="900"/>
            </a:lvl4pPr>
            <a:lvl5pPr marL="1828931" indent="0">
              <a:buNone/>
              <a:defRPr sz="900"/>
            </a:lvl5pPr>
            <a:lvl6pPr marL="2286164" indent="0">
              <a:buNone/>
              <a:defRPr sz="900"/>
            </a:lvl6pPr>
            <a:lvl7pPr marL="2743397" indent="0">
              <a:buNone/>
              <a:defRPr sz="900"/>
            </a:lvl7pPr>
            <a:lvl8pPr marL="3200630" indent="0">
              <a:buNone/>
              <a:defRPr sz="900"/>
            </a:lvl8pPr>
            <a:lvl9pPr marL="3657863"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58ECBAE2-2678-4D88-A8A7-BDBC66A82C42}" type="datetimeFigureOut">
              <a:rPr lang="cs-CZ" smtClean="0"/>
              <a:pPr/>
              <a:t>21.09.2017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4CCE516-5031-47D2-BE4E-F959481D21C4}" type="slidenum">
              <a:rPr lang="cs-CZ" smtClean="0"/>
              <a:pPr/>
              <a:t>‹#›</a:t>
            </a:fld>
            <a:endParaRPr lang="cs-CZ"/>
          </a:p>
        </p:txBody>
      </p:sp>
      <p:sp>
        <p:nvSpPr>
          <p:cNvPr id="8" name="TextovéPole 7"/>
          <p:cNvSpPr txBox="1"/>
          <p:nvPr userDrawn="1"/>
        </p:nvSpPr>
        <p:spPr>
          <a:xfrm>
            <a:off x="1165863" y="6297260"/>
            <a:ext cx="8372992" cy="646331"/>
          </a:xfrm>
          <a:prstGeom prst="rect">
            <a:avLst/>
          </a:prstGeom>
          <a:noFill/>
        </p:spPr>
        <p:txBody>
          <a:bodyPr wrap="square" rtlCol="0">
            <a:spAutoFit/>
          </a:bodyPr>
          <a:lstStyle/>
          <a:p>
            <a:pPr marL="93669" indent="0"/>
            <a:r>
              <a:rPr lang="en-US" sz="1800" b="1" spc="370" baseline="0" dirty="0" smtClean="0">
                <a:solidFill>
                  <a:schemeClr val="accent1">
                    <a:lumMod val="50000"/>
                  </a:schemeClr>
                </a:solidFill>
                <a:latin typeface="+mn-lt"/>
              </a:rPr>
              <a:t>Centre of Cardiovascular Surgery and Transplantation Brno</a:t>
            </a:r>
            <a:endParaRPr lang="cs-CZ" sz="1800" b="1" spc="370" baseline="0" dirty="0">
              <a:solidFill>
                <a:schemeClr val="accent1">
                  <a:lumMod val="50000"/>
                </a:schemeClr>
              </a:solidFill>
              <a:latin typeface="+mn-lt"/>
            </a:endParaRPr>
          </a:p>
        </p:txBody>
      </p:sp>
      <p:pic>
        <p:nvPicPr>
          <p:cNvPr id="9" name="Obrázek 8"/>
          <p:cNvPicPr>
            <a:picLocks noChangeAspect="1"/>
          </p:cNvPicPr>
          <p:nvPr userDrawn="1"/>
        </p:nvPicPr>
        <p:blipFill>
          <a:blip r:embed="rId2" cstate="print">
            <a:clrChange>
              <a:clrFrom>
                <a:srgbClr val="F3FFFF"/>
              </a:clrFrom>
              <a:clrTo>
                <a:srgbClr val="F3FFFF">
                  <a:alpha val="0"/>
                </a:srgbClr>
              </a:clrTo>
            </a:clrChange>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90270" y="6292026"/>
            <a:ext cx="275592" cy="330871"/>
          </a:xfrm>
          <a:prstGeom prst="rect">
            <a:avLst/>
          </a:prstGeom>
        </p:spPr>
      </p:pic>
      <p:cxnSp>
        <p:nvCxnSpPr>
          <p:cNvPr id="10" name="Přímá spojnice 9"/>
          <p:cNvCxnSpPr/>
          <p:nvPr userDrawn="1"/>
        </p:nvCxnSpPr>
        <p:spPr>
          <a:xfrm>
            <a:off x="895350" y="6181725"/>
            <a:ext cx="8534400" cy="0"/>
          </a:xfrm>
          <a:prstGeom prst="line">
            <a:avLst/>
          </a:prstGeom>
          <a:ln w="28575">
            <a:solidFill>
              <a:schemeClr val="accent3">
                <a:lumMod val="50000"/>
              </a:schemeClr>
            </a:solidFill>
          </a:ln>
          <a:scene3d>
            <a:camera prst="orthographicFront"/>
            <a:lightRig rig="threePt" dir="t"/>
          </a:scene3d>
          <a:sp3d prstMaterial="metal">
            <a:bevelT/>
          </a:sp3d>
        </p:spPr>
        <p:style>
          <a:lnRef idx="1">
            <a:schemeClr val="accent1"/>
          </a:lnRef>
          <a:fillRef idx="0">
            <a:schemeClr val="accent1"/>
          </a:fillRef>
          <a:effectRef idx="0">
            <a:schemeClr val="accent1"/>
          </a:effectRef>
          <a:fontRef idx="minor">
            <a:schemeClr val="tx1"/>
          </a:fontRef>
        </p:style>
      </p:cxnSp>
      <p:sp>
        <p:nvSpPr>
          <p:cNvPr id="11" name="Obdélník 10"/>
          <p:cNvSpPr/>
          <p:nvPr userDrawn="1"/>
        </p:nvSpPr>
        <p:spPr>
          <a:xfrm>
            <a:off x="890270" y="2"/>
            <a:ext cx="8444230" cy="4095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p>
        </p:txBody>
      </p:sp>
      <p:cxnSp>
        <p:nvCxnSpPr>
          <p:cNvPr id="12" name="Přímá spojnice 11"/>
          <p:cNvCxnSpPr/>
          <p:nvPr userDrawn="1"/>
        </p:nvCxnSpPr>
        <p:spPr>
          <a:xfrm>
            <a:off x="890271" y="6172200"/>
            <a:ext cx="8539480"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a:xfrm>
            <a:off x="1028701" y="685800"/>
            <a:ext cx="8143875" cy="3886200"/>
          </a:xfrm>
        </p:spPr>
        <p:txBody>
          <a:bodyPr vert="eaVert" anchor="t" anchorCtr="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58ECBAE2-2678-4D88-A8A7-BDBC66A82C42}" type="datetimeFigureOut">
              <a:rPr lang="cs-CZ" smtClean="0"/>
              <a:pPr/>
              <a:t>21.09.2017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4CCE516-5031-47D2-BE4E-F959481D21C4}" type="slidenum">
              <a:rPr lang="cs-CZ" smtClean="0"/>
              <a:pPr/>
              <a:t>‹#›</a:t>
            </a:fld>
            <a:endParaRPr lang="cs-CZ"/>
          </a:p>
        </p:txBody>
      </p:sp>
      <p:sp>
        <p:nvSpPr>
          <p:cNvPr id="7" name="TextovéPole 6"/>
          <p:cNvSpPr txBox="1"/>
          <p:nvPr userDrawn="1"/>
        </p:nvSpPr>
        <p:spPr>
          <a:xfrm>
            <a:off x="1165863" y="6297260"/>
            <a:ext cx="8372992" cy="646331"/>
          </a:xfrm>
          <a:prstGeom prst="rect">
            <a:avLst/>
          </a:prstGeom>
          <a:noFill/>
        </p:spPr>
        <p:txBody>
          <a:bodyPr wrap="square" rtlCol="0">
            <a:spAutoFit/>
          </a:bodyPr>
          <a:lstStyle/>
          <a:p>
            <a:pPr marL="93669" indent="0"/>
            <a:r>
              <a:rPr lang="en-US" sz="1800" b="1" spc="370" baseline="0" dirty="0" smtClean="0">
                <a:solidFill>
                  <a:schemeClr val="accent1">
                    <a:lumMod val="50000"/>
                  </a:schemeClr>
                </a:solidFill>
                <a:latin typeface="+mn-lt"/>
              </a:rPr>
              <a:t>Centre of Cardiovascular Surgery and Transplantation Brno</a:t>
            </a:r>
            <a:endParaRPr lang="cs-CZ" sz="1800" b="1" spc="370" baseline="0" dirty="0">
              <a:solidFill>
                <a:schemeClr val="accent1">
                  <a:lumMod val="50000"/>
                </a:schemeClr>
              </a:solidFill>
              <a:latin typeface="+mn-lt"/>
            </a:endParaRPr>
          </a:p>
        </p:txBody>
      </p:sp>
      <p:pic>
        <p:nvPicPr>
          <p:cNvPr id="8" name="Obrázek 7"/>
          <p:cNvPicPr>
            <a:picLocks noChangeAspect="1"/>
          </p:cNvPicPr>
          <p:nvPr userDrawn="1"/>
        </p:nvPicPr>
        <p:blipFill>
          <a:blip r:embed="rId2" cstate="print">
            <a:clrChange>
              <a:clrFrom>
                <a:srgbClr val="F3FFFF"/>
              </a:clrFrom>
              <a:clrTo>
                <a:srgbClr val="F3FFFF">
                  <a:alpha val="0"/>
                </a:srgbClr>
              </a:clrTo>
            </a:clrChange>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90270" y="6292026"/>
            <a:ext cx="275592" cy="330871"/>
          </a:xfrm>
          <a:prstGeom prst="rect">
            <a:avLst/>
          </a:prstGeom>
        </p:spPr>
      </p:pic>
      <p:cxnSp>
        <p:nvCxnSpPr>
          <p:cNvPr id="9" name="Přímá spojnice 8"/>
          <p:cNvCxnSpPr/>
          <p:nvPr userDrawn="1"/>
        </p:nvCxnSpPr>
        <p:spPr>
          <a:xfrm>
            <a:off x="895350" y="6181725"/>
            <a:ext cx="8534400" cy="0"/>
          </a:xfrm>
          <a:prstGeom prst="line">
            <a:avLst/>
          </a:prstGeom>
          <a:ln w="28575">
            <a:solidFill>
              <a:schemeClr val="accent3">
                <a:lumMod val="50000"/>
              </a:schemeClr>
            </a:solidFill>
          </a:ln>
          <a:scene3d>
            <a:camera prst="orthographicFront"/>
            <a:lightRig rig="threePt" dir="t"/>
          </a:scene3d>
          <a:sp3d prstMaterial="metal">
            <a:bevelT/>
          </a:sp3d>
        </p:spPr>
        <p:style>
          <a:lnRef idx="1">
            <a:schemeClr val="accent1"/>
          </a:lnRef>
          <a:fillRef idx="0">
            <a:schemeClr val="accent1"/>
          </a:fillRef>
          <a:effectRef idx="0">
            <a:schemeClr val="accent1"/>
          </a:effectRef>
          <a:fontRef idx="minor">
            <a:schemeClr val="tx1"/>
          </a:fontRef>
        </p:style>
      </p:cxnSp>
      <p:sp>
        <p:nvSpPr>
          <p:cNvPr id="10" name="Obdélník 9"/>
          <p:cNvSpPr/>
          <p:nvPr userDrawn="1"/>
        </p:nvSpPr>
        <p:spPr>
          <a:xfrm>
            <a:off x="890270" y="2"/>
            <a:ext cx="8444230" cy="4095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p>
        </p:txBody>
      </p:sp>
      <p:cxnSp>
        <p:nvCxnSpPr>
          <p:cNvPr id="11" name="Přímá spojnice 10"/>
          <p:cNvCxnSpPr/>
          <p:nvPr userDrawn="1"/>
        </p:nvCxnSpPr>
        <p:spPr>
          <a:xfrm>
            <a:off x="890271" y="6172200"/>
            <a:ext cx="8539480"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7250" y="685804"/>
            <a:ext cx="2057400" cy="5410199"/>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2914651" y="685801"/>
            <a:ext cx="6429375" cy="4876800"/>
          </a:xfrm>
        </p:spPr>
        <p:txBody>
          <a:bodyPr vert="eaVert" anchor="t" anchorCtr="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58ECBAE2-2678-4D88-A8A7-BDBC66A82C42}" type="datetimeFigureOut">
              <a:rPr lang="cs-CZ" smtClean="0"/>
              <a:pPr/>
              <a:t>21.09.2017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4CCE516-5031-47D2-BE4E-F959481D21C4}" type="slidenum">
              <a:rPr lang="cs-CZ" smtClean="0"/>
              <a:pPr/>
              <a:t>‹#›</a:t>
            </a:fld>
            <a:endParaRPr lang="cs-CZ"/>
          </a:p>
        </p:txBody>
      </p:sp>
      <p:sp>
        <p:nvSpPr>
          <p:cNvPr id="7" name="TextovéPole 6"/>
          <p:cNvSpPr txBox="1"/>
          <p:nvPr userDrawn="1"/>
        </p:nvSpPr>
        <p:spPr>
          <a:xfrm>
            <a:off x="1165863" y="6297260"/>
            <a:ext cx="8372992" cy="646331"/>
          </a:xfrm>
          <a:prstGeom prst="rect">
            <a:avLst/>
          </a:prstGeom>
          <a:noFill/>
        </p:spPr>
        <p:txBody>
          <a:bodyPr wrap="square" rtlCol="0">
            <a:spAutoFit/>
          </a:bodyPr>
          <a:lstStyle/>
          <a:p>
            <a:pPr marL="93669" indent="0"/>
            <a:r>
              <a:rPr lang="en-US" sz="1800" b="1" spc="370" baseline="0" dirty="0" smtClean="0">
                <a:solidFill>
                  <a:schemeClr val="accent1">
                    <a:lumMod val="50000"/>
                  </a:schemeClr>
                </a:solidFill>
                <a:latin typeface="+mn-lt"/>
              </a:rPr>
              <a:t>Centre of Cardiovascular Surgery and Transplantation Brno</a:t>
            </a:r>
            <a:endParaRPr lang="cs-CZ" sz="1800" b="1" spc="370" baseline="0" dirty="0">
              <a:solidFill>
                <a:schemeClr val="accent1">
                  <a:lumMod val="50000"/>
                </a:schemeClr>
              </a:solidFill>
              <a:latin typeface="+mn-lt"/>
            </a:endParaRPr>
          </a:p>
        </p:txBody>
      </p:sp>
      <p:pic>
        <p:nvPicPr>
          <p:cNvPr id="8" name="Obrázek 7"/>
          <p:cNvPicPr>
            <a:picLocks noChangeAspect="1"/>
          </p:cNvPicPr>
          <p:nvPr userDrawn="1"/>
        </p:nvPicPr>
        <p:blipFill>
          <a:blip r:embed="rId2" cstate="print">
            <a:clrChange>
              <a:clrFrom>
                <a:srgbClr val="F3FFFF"/>
              </a:clrFrom>
              <a:clrTo>
                <a:srgbClr val="F3FFFF">
                  <a:alpha val="0"/>
                </a:srgbClr>
              </a:clrTo>
            </a:clrChange>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90270" y="6292026"/>
            <a:ext cx="275592" cy="330871"/>
          </a:xfrm>
          <a:prstGeom prst="rect">
            <a:avLst/>
          </a:prstGeom>
        </p:spPr>
      </p:pic>
      <p:cxnSp>
        <p:nvCxnSpPr>
          <p:cNvPr id="9" name="Přímá spojnice 8"/>
          <p:cNvCxnSpPr/>
          <p:nvPr userDrawn="1"/>
        </p:nvCxnSpPr>
        <p:spPr>
          <a:xfrm>
            <a:off x="895350" y="6181725"/>
            <a:ext cx="8534400" cy="0"/>
          </a:xfrm>
          <a:prstGeom prst="line">
            <a:avLst/>
          </a:prstGeom>
          <a:ln w="28575">
            <a:solidFill>
              <a:schemeClr val="accent3">
                <a:lumMod val="50000"/>
              </a:schemeClr>
            </a:solidFill>
          </a:ln>
          <a:scene3d>
            <a:camera prst="orthographicFront"/>
            <a:lightRig rig="threePt" dir="t"/>
          </a:scene3d>
          <a:sp3d prstMaterial="metal">
            <a:bevelT/>
          </a:sp3d>
        </p:spPr>
        <p:style>
          <a:lnRef idx="1">
            <a:schemeClr val="accent1"/>
          </a:lnRef>
          <a:fillRef idx="0">
            <a:schemeClr val="accent1"/>
          </a:fillRef>
          <a:effectRef idx="0">
            <a:schemeClr val="accent1"/>
          </a:effectRef>
          <a:fontRef idx="minor">
            <a:schemeClr val="tx1"/>
          </a:fontRef>
        </p:style>
      </p:cxnSp>
      <p:sp>
        <p:nvSpPr>
          <p:cNvPr id="10" name="Obdélník 9"/>
          <p:cNvSpPr/>
          <p:nvPr userDrawn="1"/>
        </p:nvSpPr>
        <p:spPr>
          <a:xfrm>
            <a:off x="890270" y="2"/>
            <a:ext cx="8444230" cy="40957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p>
        </p:txBody>
      </p:sp>
      <p:cxnSp>
        <p:nvCxnSpPr>
          <p:cNvPr id="11" name="Přímá spojnice 10"/>
          <p:cNvCxnSpPr/>
          <p:nvPr userDrawn="1"/>
        </p:nvCxnSpPr>
        <p:spPr>
          <a:xfrm>
            <a:off x="890271" y="6172200"/>
            <a:ext cx="8539480"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771525" y="2130427"/>
            <a:ext cx="874395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32" indent="0" algn="ctr">
              <a:buNone/>
              <a:defRPr>
                <a:solidFill>
                  <a:schemeClr val="tx1">
                    <a:tint val="75000"/>
                  </a:schemeClr>
                </a:solidFill>
              </a:defRPr>
            </a:lvl2pPr>
            <a:lvl3pPr marL="914466" indent="0" algn="ctr">
              <a:buNone/>
              <a:defRPr>
                <a:solidFill>
                  <a:schemeClr val="tx1">
                    <a:tint val="75000"/>
                  </a:schemeClr>
                </a:solidFill>
              </a:defRPr>
            </a:lvl3pPr>
            <a:lvl4pPr marL="1371698" indent="0" algn="ctr">
              <a:buNone/>
              <a:defRPr>
                <a:solidFill>
                  <a:schemeClr val="tx1">
                    <a:tint val="75000"/>
                  </a:schemeClr>
                </a:solidFill>
              </a:defRPr>
            </a:lvl4pPr>
            <a:lvl5pPr marL="1828931" indent="0" algn="ctr">
              <a:buNone/>
              <a:defRPr>
                <a:solidFill>
                  <a:schemeClr val="tx1">
                    <a:tint val="75000"/>
                  </a:schemeClr>
                </a:solidFill>
              </a:defRPr>
            </a:lvl5pPr>
            <a:lvl6pPr marL="2286164" indent="0" algn="ctr">
              <a:buNone/>
              <a:defRPr>
                <a:solidFill>
                  <a:schemeClr val="tx1">
                    <a:tint val="75000"/>
                  </a:schemeClr>
                </a:solidFill>
              </a:defRPr>
            </a:lvl6pPr>
            <a:lvl7pPr marL="2743397" indent="0" algn="ctr">
              <a:buNone/>
              <a:defRPr>
                <a:solidFill>
                  <a:schemeClr val="tx1">
                    <a:tint val="75000"/>
                  </a:schemeClr>
                </a:solidFill>
              </a:defRPr>
            </a:lvl7pPr>
            <a:lvl8pPr marL="3200630" indent="0" algn="ctr">
              <a:buNone/>
              <a:defRPr>
                <a:solidFill>
                  <a:schemeClr val="tx1">
                    <a:tint val="75000"/>
                  </a:schemeClr>
                </a:solidFill>
              </a:defRPr>
            </a:lvl8pPr>
            <a:lvl9pPr marL="3657863"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51D67718-C4F5-477B-8832-098C7FF4A4AC}" type="datetimeFigureOut">
              <a:rPr lang="cs-CZ" smtClean="0"/>
              <a:pPr/>
              <a:t>21.09.2017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54F164E7-41FB-486F-9EE4-EE964F0CF413}" type="slidenum">
              <a:rPr lang="cs-CZ" smtClean="0"/>
              <a:pPr/>
              <a:t>‹#›</a:t>
            </a:fld>
            <a:endParaRPr lang="cs-CZ"/>
          </a:p>
        </p:txBody>
      </p:sp>
    </p:spTree>
    <p:extLst>
      <p:ext uri="{BB962C8B-B14F-4D97-AF65-F5344CB8AC3E}">
        <p14:creationId xmlns:p14="http://schemas.microsoft.com/office/powerpoint/2010/main" val="42237540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51D67718-C4F5-477B-8832-098C7FF4A4AC}" type="datetimeFigureOut">
              <a:rPr lang="cs-CZ" smtClean="0"/>
              <a:pPr/>
              <a:t>21.09.2017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54F164E7-41FB-486F-9EE4-EE964F0CF413}" type="slidenum">
              <a:rPr lang="cs-CZ" smtClean="0"/>
              <a:pPr/>
              <a:t>‹#›</a:t>
            </a:fld>
            <a:endParaRPr lang="cs-CZ"/>
          </a:p>
        </p:txBody>
      </p:sp>
    </p:spTree>
    <p:extLst>
      <p:ext uri="{BB962C8B-B14F-4D97-AF65-F5344CB8AC3E}">
        <p14:creationId xmlns:p14="http://schemas.microsoft.com/office/powerpoint/2010/main" val="757833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12800" y="4406902"/>
            <a:ext cx="874395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812800" y="2906713"/>
            <a:ext cx="8743950" cy="1500187"/>
          </a:xfrm>
        </p:spPr>
        <p:txBody>
          <a:bodyPr anchor="b"/>
          <a:lstStyle>
            <a:lvl1pPr marL="0" indent="0">
              <a:buNone/>
              <a:defRPr sz="2000">
                <a:solidFill>
                  <a:schemeClr val="tx1">
                    <a:tint val="75000"/>
                  </a:schemeClr>
                </a:solidFill>
              </a:defRPr>
            </a:lvl1pPr>
            <a:lvl2pPr marL="457232" indent="0">
              <a:buNone/>
              <a:defRPr sz="1800">
                <a:solidFill>
                  <a:schemeClr val="tx1">
                    <a:tint val="75000"/>
                  </a:schemeClr>
                </a:solidFill>
              </a:defRPr>
            </a:lvl2pPr>
            <a:lvl3pPr marL="914466" indent="0">
              <a:buNone/>
              <a:defRPr sz="1600">
                <a:solidFill>
                  <a:schemeClr val="tx1">
                    <a:tint val="75000"/>
                  </a:schemeClr>
                </a:solidFill>
              </a:defRPr>
            </a:lvl3pPr>
            <a:lvl4pPr marL="1371698" indent="0">
              <a:buNone/>
              <a:defRPr sz="1400">
                <a:solidFill>
                  <a:schemeClr val="tx1">
                    <a:tint val="75000"/>
                  </a:schemeClr>
                </a:solidFill>
              </a:defRPr>
            </a:lvl4pPr>
            <a:lvl5pPr marL="1828931" indent="0">
              <a:buNone/>
              <a:defRPr sz="1400">
                <a:solidFill>
                  <a:schemeClr val="tx1">
                    <a:tint val="75000"/>
                  </a:schemeClr>
                </a:solidFill>
              </a:defRPr>
            </a:lvl5pPr>
            <a:lvl6pPr marL="2286164" indent="0">
              <a:buNone/>
              <a:defRPr sz="1400">
                <a:solidFill>
                  <a:schemeClr val="tx1">
                    <a:tint val="75000"/>
                  </a:schemeClr>
                </a:solidFill>
              </a:defRPr>
            </a:lvl6pPr>
            <a:lvl7pPr marL="2743397" indent="0">
              <a:buNone/>
              <a:defRPr sz="1400">
                <a:solidFill>
                  <a:schemeClr val="tx1">
                    <a:tint val="75000"/>
                  </a:schemeClr>
                </a:solidFill>
              </a:defRPr>
            </a:lvl7pPr>
            <a:lvl8pPr marL="3200630" indent="0">
              <a:buNone/>
              <a:defRPr sz="1400">
                <a:solidFill>
                  <a:schemeClr val="tx1">
                    <a:tint val="75000"/>
                  </a:schemeClr>
                </a:solidFill>
              </a:defRPr>
            </a:lvl8pPr>
            <a:lvl9pPr marL="3657863"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51D67718-C4F5-477B-8832-098C7FF4A4AC}" type="datetimeFigureOut">
              <a:rPr lang="cs-CZ" smtClean="0"/>
              <a:pPr/>
              <a:t>21.09.2017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54F164E7-41FB-486F-9EE4-EE964F0CF413}" type="slidenum">
              <a:rPr lang="cs-CZ" smtClean="0"/>
              <a:pPr/>
              <a:t>‹#›</a:t>
            </a:fld>
            <a:endParaRPr lang="cs-CZ"/>
          </a:p>
        </p:txBody>
      </p:sp>
    </p:spTree>
    <p:extLst>
      <p:ext uri="{BB962C8B-B14F-4D97-AF65-F5344CB8AC3E}">
        <p14:creationId xmlns:p14="http://schemas.microsoft.com/office/powerpoint/2010/main" val="503943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514350" y="1600202"/>
            <a:ext cx="4552950" cy="4525963"/>
          </a:xfrm>
        </p:spPr>
        <p:txBody>
          <a:bodyPr/>
          <a:lstStyle>
            <a:lvl1pPr>
              <a:defRPr sz="2801"/>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5219700" y="1600202"/>
            <a:ext cx="4552950" cy="4525963"/>
          </a:xfrm>
        </p:spPr>
        <p:txBody>
          <a:bodyPr/>
          <a:lstStyle>
            <a:lvl1pPr>
              <a:defRPr sz="2801"/>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51D67718-C4F5-477B-8832-098C7FF4A4AC}" type="datetimeFigureOut">
              <a:rPr lang="cs-CZ" smtClean="0"/>
              <a:pPr/>
              <a:t>21.09.2017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54F164E7-41FB-486F-9EE4-EE964F0CF413}" type="slidenum">
              <a:rPr lang="cs-CZ" smtClean="0"/>
              <a:pPr/>
              <a:t>‹#›</a:t>
            </a:fld>
            <a:endParaRPr lang="cs-CZ"/>
          </a:p>
        </p:txBody>
      </p:sp>
    </p:spTree>
    <p:extLst>
      <p:ext uri="{BB962C8B-B14F-4D97-AF65-F5344CB8AC3E}">
        <p14:creationId xmlns:p14="http://schemas.microsoft.com/office/powerpoint/2010/main" val="3233632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514351" y="1535113"/>
            <a:ext cx="4545013" cy="639762"/>
          </a:xfrm>
        </p:spPr>
        <p:txBody>
          <a:bodyPr anchor="b"/>
          <a:lstStyle>
            <a:lvl1pPr marL="0" indent="0">
              <a:buNone/>
              <a:defRPr sz="2400" b="1"/>
            </a:lvl1pPr>
            <a:lvl2pPr marL="457232" indent="0">
              <a:buNone/>
              <a:defRPr sz="2000" b="1"/>
            </a:lvl2pPr>
            <a:lvl3pPr marL="914466" indent="0">
              <a:buNone/>
              <a:defRPr sz="1800" b="1"/>
            </a:lvl3pPr>
            <a:lvl4pPr marL="1371698" indent="0">
              <a:buNone/>
              <a:defRPr sz="1600" b="1"/>
            </a:lvl4pPr>
            <a:lvl5pPr marL="1828931" indent="0">
              <a:buNone/>
              <a:defRPr sz="1600" b="1"/>
            </a:lvl5pPr>
            <a:lvl6pPr marL="2286164" indent="0">
              <a:buNone/>
              <a:defRPr sz="1600" b="1"/>
            </a:lvl6pPr>
            <a:lvl7pPr marL="2743397" indent="0">
              <a:buNone/>
              <a:defRPr sz="1600" b="1"/>
            </a:lvl7pPr>
            <a:lvl8pPr marL="3200630" indent="0">
              <a:buNone/>
              <a:defRPr sz="1600" b="1"/>
            </a:lvl8pPr>
            <a:lvl9pPr marL="3657863"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514351"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5226050" y="1535113"/>
            <a:ext cx="4546600" cy="639762"/>
          </a:xfrm>
        </p:spPr>
        <p:txBody>
          <a:bodyPr anchor="b"/>
          <a:lstStyle>
            <a:lvl1pPr marL="0" indent="0">
              <a:buNone/>
              <a:defRPr sz="2400" b="1"/>
            </a:lvl1pPr>
            <a:lvl2pPr marL="457232" indent="0">
              <a:buNone/>
              <a:defRPr sz="2000" b="1"/>
            </a:lvl2pPr>
            <a:lvl3pPr marL="914466" indent="0">
              <a:buNone/>
              <a:defRPr sz="1800" b="1"/>
            </a:lvl3pPr>
            <a:lvl4pPr marL="1371698" indent="0">
              <a:buNone/>
              <a:defRPr sz="1600" b="1"/>
            </a:lvl4pPr>
            <a:lvl5pPr marL="1828931" indent="0">
              <a:buNone/>
              <a:defRPr sz="1600" b="1"/>
            </a:lvl5pPr>
            <a:lvl6pPr marL="2286164" indent="0">
              <a:buNone/>
              <a:defRPr sz="1600" b="1"/>
            </a:lvl6pPr>
            <a:lvl7pPr marL="2743397" indent="0">
              <a:buNone/>
              <a:defRPr sz="1600" b="1"/>
            </a:lvl7pPr>
            <a:lvl8pPr marL="3200630" indent="0">
              <a:buNone/>
              <a:defRPr sz="1600" b="1"/>
            </a:lvl8pPr>
            <a:lvl9pPr marL="3657863"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51D67718-C4F5-477B-8832-098C7FF4A4AC}" type="datetimeFigureOut">
              <a:rPr lang="cs-CZ" smtClean="0"/>
              <a:pPr/>
              <a:t>21.09.2017</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54F164E7-41FB-486F-9EE4-EE964F0CF413}" type="slidenum">
              <a:rPr lang="cs-CZ" smtClean="0"/>
              <a:pPr/>
              <a:t>‹#›</a:t>
            </a:fld>
            <a:endParaRPr lang="cs-CZ"/>
          </a:p>
        </p:txBody>
      </p:sp>
    </p:spTree>
    <p:extLst>
      <p:ext uri="{BB962C8B-B14F-4D97-AF65-F5344CB8AC3E}">
        <p14:creationId xmlns:p14="http://schemas.microsoft.com/office/powerpoint/2010/main" val="31366283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51D67718-C4F5-477B-8832-098C7FF4A4AC}" type="datetimeFigureOut">
              <a:rPr lang="cs-CZ" smtClean="0"/>
              <a:pPr/>
              <a:t>21.09.2017</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54F164E7-41FB-486F-9EE4-EE964F0CF413}" type="slidenum">
              <a:rPr lang="cs-CZ" smtClean="0"/>
              <a:pPr/>
              <a:t>‹#›</a:t>
            </a:fld>
            <a:endParaRPr lang="cs-CZ"/>
          </a:p>
        </p:txBody>
      </p:sp>
    </p:spTree>
    <p:extLst>
      <p:ext uri="{BB962C8B-B14F-4D97-AF65-F5344CB8AC3E}">
        <p14:creationId xmlns:p14="http://schemas.microsoft.com/office/powerpoint/2010/main" val="173082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51D67718-C4F5-477B-8832-098C7FF4A4AC}" type="datetimeFigureOut">
              <a:rPr lang="cs-CZ" smtClean="0"/>
              <a:pPr/>
              <a:t>21.09.2017</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54F164E7-41FB-486F-9EE4-EE964F0CF413}" type="slidenum">
              <a:rPr lang="cs-CZ" smtClean="0"/>
              <a:pPr/>
              <a:t>‹#›</a:t>
            </a:fld>
            <a:endParaRPr lang="cs-CZ"/>
          </a:p>
        </p:txBody>
      </p:sp>
    </p:spTree>
    <p:extLst>
      <p:ext uri="{BB962C8B-B14F-4D97-AF65-F5344CB8AC3E}">
        <p14:creationId xmlns:p14="http://schemas.microsoft.com/office/powerpoint/2010/main" val="1911505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514351" y="273050"/>
            <a:ext cx="3384550"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4022726" y="273052"/>
            <a:ext cx="5749925" cy="5853113"/>
          </a:xfrm>
        </p:spPr>
        <p:txBody>
          <a:bodyPr/>
          <a:lstStyle>
            <a:lvl1pPr>
              <a:defRPr sz="3201"/>
            </a:lvl1pPr>
            <a:lvl2pPr>
              <a:defRPr sz="2801"/>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514351" y="1435102"/>
            <a:ext cx="3384550" cy="4691063"/>
          </a:xfrm>
        </p:spPr>
        <p:txBody>
          <a:bodyPr/>
          <a:lstStyle>
            <a:lvl1pPr marL="0" indent="0">
              <a:buNone/>
              <a:defRPr sz="1400"/>
            </a:lvl1pPr>
            <a:lvl2pPr marL="457232" indent="0">
              <a:buNone/>
              <a:defRPr sz="1200"/>
            </a:lvl2pPr>
            <a:lvl3pPr marL="914466" indent="0">
              <a:buNone/>
              <a:defRPr sz="1000"/>
            </a:lvl3pPr>
            <a:lvl4pPr marL="1371698" indent="0">
              <a:buNone/>
              <a:defRPr sz="900"/>
            </a:lvl4pPr>
            <a:lvl5pPr marL="1828931" indent="0">
              <a:buNone/>
              <a:defRPr sz="900"/>
            </a:lvl5pPr>
            <a:lvl6pPr marL="2286164" indent="0">
              <a:buNone/>
              <a:defRPr sz="900"/>
            </a:lvl6pPr>
            <a:lvl7pPr marL="2743397" indent="0">
              <a:buNone/>
              <a:defRPr sz="900"/>
            </a:lvl7pPr>
            <a:lvl8pPr marL="3200630" indent="0">
              <a:buNone/>
              <a:defRPr sz="900"/>
            </a:lvl8pPr>
            <a:lvl9pPr marL="3657863"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51D67718-C4F5-477B-8832-098C7FF4A4AC}" type="datetimeFigureOut">
              <a:rPr lang="cs-CZ" smtClean="0"/>
              <a:pPr/>
              <a:t>21.09.2017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54F164E7-41FB-486F-9EE4-EE964F0CF413}" type="slidenum">
              <a:rPr lang="cs-CZ" smtClean="0"/>
              <a:pPr/>
              <a:t>‹#›</a:t>
            </a:fld>
            <a:endParaRPr lang="cs-CZ"/>
          </a:p>
        </p:txBody>
      </p:sp>
    </p:spTree>
    <p:extLst>
      <p:ext uri="{BB962C8B-B14F-4D97-AF65-F5344CB8AC3E}">
        <p14:creationId xmlns:p14="http://schemas.microsoft.com/office/powerpoint/2010/main" val="14764746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016125" y="4800600"/>
            <a:ext cx="61722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2016125" y="612775"/>
            <a:ext cx="6172200" cy="4114800"/>
          </a:xfrm>
        </p:spPr>
        <p:txBody>
          <a:bodyPr/>
          <a:lstStyle>
            <a:lvl1pPr marL="0" indent="0">
              <a:buNone/>
              <a:defRPr sz="3201"/>
            </a:lvl1pPr>
            <a:lvl2pPr marL="457232" indent="0">
              <a:buNone/>
              <a:defRPr sz="2801"/>
            </a:lvl2pPr>
            <a:lvl3pPr marL="914466" indent="0">
              <a:buNone/>
              <a:defRPr sz="2400"/>
            </a:lvl3pPr>
            <a:lvl4pPr marL="1371698" indent="0">
              <a:buNone/>
              <a:defRPr sz="2000"/>
            </a:lvl4pPr>
            <a:lvl5pPr marL="1828931" indent="0">
              <a:buNone/>
              <a:defRPr sz="2000"/>
            </a:lvl5pPr>
            <a:lvl6pPr marL="2286164" indent="0">
              <a:buNone/>
              <a:defRPr sz="2000"/>
            </a:lvl6pPr>
            <a:lvl7pPr marL="2743397" indent="0">
              <a:buNone/>
              <a:defRPr sz="2000"/>
            </a:lvl7pPr>
            <a:lvl8pPr marL="3200630" indent="0">
              <a:buNone/>
              <a:defRPr sz="2000"/>
            </a:lvl8pPr>
            <a:lvl9pPr marL="3657863" indent="0">
              <a:buNone/>
              <a:defRPr sz="2000"/>
            </a:lvl9pPr>
          </a:lstStyle>
          <a:p>
            <a:endParaRPr lang="cs-CZ"/>
          </a:p>
        </p:txBody>
      </p:sp>
      <p:sp>
        <p:nvSpPr>
          <p:cNvPr id="4" name="Zástupný symbol pro text 3"/>
          <p:cNvSpPr>
            <a:spLocks noGrp="1"/>
          </p:cNvSpPr>
          <p:nvPr>
            <p:ph type="body" sz="half" idx="2"/>
          </p:nvPr>
        </p:nvSpPr>
        <p:spPr>
          <a:xfrm>
            <a:off x="2016125" y="5367338"/>
            <a:ext cx="6172200" cy="804862"/>
          </a:xfrm>
        </p:spPr>
        <p:txBody>
          <a:bodyPr/>
          <a:lstStyle>
            <a:lvl1pPr marL="0" indent="0">
              <a:buNone/>
              <a:defRPr sz="1400"/>
            </a:lvl1pPr>
            <a:lvl2pPr marL="457232" indent="0">
              <a:buNone/>
              <a:defRPr sz="1200"/>
            </a:lvl2pPr>
            <a:lvl3pPr marL="914466" indent="0">
              <a:buNone/>
              <a:defRPr sz="1000"/>
            </a:lvl3pPr>
            <a:lvl4pPr marL="1371698" indent="0">
              <a:buNone/>
              <a:defRPr sz="900"/>
            </a:lvl4pPr>
            <a:lvl5pPr marL="1828931" indent="0">
              <a:buNone/>
              <a:defRPr sz="900"/>
            </a:lvl5pPr>
            <a:lvl6pPr marL="2286164" indent="0">
              <a:buNone/>
              <a:defRPr sz="900"/>
            </a:lvl6pPr>
            <a:lvl7pPr marL="2743397" indent="0">
              <a:buNone/>
              <a:defRPr sz="900"/>
            </a:lvl7pPr>
            <a:lvl8pPr marL="3200630" indent="0">
              <a:buNone/>
              <a:defRPr sz="900"/>
            </a:lvl8pPr>
            <a:lvl9pPr marL="3657863"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51D67718-C4F5-477B-8832-098C7FF4A4AC}" type="datetimeFigureOut">
              <a:rPr lang="cs-CZ" smtClean="0"/>
              <a:pPr/>
              <a:t>21.09.2017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54F164E7-41FB-486F-9EE4-EE964F0CF413}" type="slidenum">
              <a:rPr lang="cs-CZ" smtClean="0"/>
              <a:pPr/>
              <a:t>‹#›</a:t>
            </a:fld>
            <a:endParaRPr lang="cs-CZ"/>
          </a:p>
        </p:txBody>
      </p:sp>
    </p:spTree>
    <p:extLst>
      <p:ext uri="{BB962C8B-B14F-4D97-AF65-F5344CB8AC3E}">
        <p14:creationId xmlns:p14="http://schemas.microsoft.com/office/powerpoint/2010/main" val="40556759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51D67718-C4F5-477B-8832-098C7FF4A4AC}" type="datetimeFigureOut">
              <a:rPr lang="cs-CZ" smtClean="0"/>
              <a:pPr/>
              <a:t>21.09.2017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54F164E7-41FB-486F-9EE4-EE964F0CF413}" type="slidenum">
              <a:rPr lang="cs-CZ" smtClean="0"/>
              <a:pPr/>
              <a:t>‹#›</a:t>
            </a:fld>
            <a:endParaRPr lang="cs-CZ"/>
          </a:p>
        </p:txBody>
      </p:sp>
    </p:spTree>
    <p:extLst>
      <p:ext uri="{BB962C8B-B14F-4D97-AF65-F5344CB8AC3E}">
        <p14:creationId xmlns:p14="http://schemas.microsoft.com/office/powerpoint/2010/main" val="2760976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7458076" y="274640"/>
            <a:ext cx="2314575"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514350" y="274640"/>
            <a:ext cx="6791325"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51D67718-C4F5-477B-8832-098C7FF4A4AC}" type="datetimeFigureOut">
              <a:rPr lang="cs-CZ" smtClean="0"/>
              <a:pPr/>
              <a:t>21.09.2017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54F164E7-41FB-486F-9EE4-EE964F0CF413}" type="slidenum">
              <a:rPr lang="cs-CZ" smtClean="0"/>
              <a:pPr/>
              <a:t>‹#›</a:t>
            </a:fld>
            <a:endParaRPr lang="cs-CZ"/>
          </a:p>
        </p:txBody>
      </p:sp>
    </p:spTree>
    <p:extLst>
      <p:ext uri="{BB962C8B-B14F-4D97-AF65-F5344CB8AC3E}">
        <p14:creationId xmlns:p14="http://schemas.microsoft.com/office/powerpoint/2010/main" val="3405799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57251" y="4572000"/>
            <a:ext cx="7629525" cy="1600200"/>
          </a:xfrm>
          <a:prstGeom prst="rect">
            <a:avLst/>
          </a:prstGeom>
        </p:spPr>
        <p:txBody>
          <a:bodyPr vert="horz" lIns="91440" tIns="45720" rIns="91440" bIns="45720" rtlCol="0" anchor="b" anchorCtr="0">
            <a:normAutofit/>
          </a:bodyPr>
          <a:lstStyle/>
          <a:p>
            <a:r>
              <a:rPr lang="cs-CZ" dirty="0" smtClean="0"/>
              <a:t>Kliknutím lze upravit styl.</a:t>
            </a:r>
            <a:endParaRPr lang="en-US" dirty="0"/>
          </a:p>
        </p:txBody>
      </p:sp>
      <p:sp>
        <p:nvSpPr>
          <p:cNvPr id="3" name="Text Placeholder 2"/>
          <p:cNvSpPr>
            <a:spLocks noGrp="1"/>
          </p:cNvSpPr>
          <p:nvPr>
            <p:ph type="body" idx="1"/>
          </p:nvPr>
        </p:nvSpPr>
        <p:spPr>
          <a:xfrm>
            <a:off x="857251" y="685800"/>
            <a:ext cx="8486775" cy="3886200"/>
          </a:xfrm>
          <a:prstGeom prst="rect">
            <a:avLst/>
          </a:prstGeom>
        </p:spPr>
        <p:txBody>
          <a:bodyPr vert="horz" lIns="91440" tIns="45720" rIns="91440" bIns="45720" rtlCol="0" anchor="ctr" anchorCtr="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7029450" y="6208779"/>
            <a:ext cx="24003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58ECBAE2-2678-4D88-A8A7-BDBC66A82C42}" type="datetimeFigureOut">
              <a:rPr lang="cs-CZ" smtClean="0"/>
              <a:pPr/>
              <a:t>21.09.2017</a:t>
            </a:fld>
            <a:endParaRPr lang="cs-CZ"/>
          </a:p>
        </p:txBody>
      </p:sp>
      <p:sp>
        <p:nvSpPr>
          <p:cNvPr id="5" name="Footer Placeholder 4"/>
          <p:cNvSpPr>
            <a:spLocks noGrp="1"/>
          </p:cNvSpPr>
          <p:nvPr>
            <p:ph type="ftr" sz="quarter" idx="3"/>
          </p:nvPr>
        </p:nvSpPr>
        <p:spPr>
          <a:xfrm>
            <a:off x="857250" y="6208779"/>
            <a:ext cx="5483103"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cs-CZ"/>
          </a:p>
        </p:txBody>
      </p:sp>
      <p:sp>
        <p:nvSpPr>
          <p:cNvPr id="6" name="Slide Number Placeholder 5"/>
          <p:cNvSpPr>
            <a:spLocks noGrp="1"/>
          </p:cNvSpPr>
          <p:nvPr>
            <p:ph type="sldNum" sz="quarter" idx="4"/>
          </p:nvPr>
        </p:nvSpPr>
        <p:spPr>
          <a:xfrm>
            <a:off x="8572500" y="5687571"/>
            <a:ext cx="85725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A4CCE516-5031-47D2-BE4E-F959481D21C4}" type="slidenum">
              <a:rPr lang="cs-CZ" smtClean="0"/>
              <a:pPr/>
              <a:t>‹#›</a:t>
            </a:fld>
            <a:endParaRPr lang="cs-CZ"/>
          </a:p>
        </p:txBody>
      </p:sp>
      <p:sp>
        <p:nvSpPr>
          <p:cNvPr id="8" name="Rectangle 7"/>
          <p:cNvSpPr/>
          <p:nvPr/>
        </p:nvSpPr>
        <p:spPr>
          <a:xfrm>
            <a:off x="874396" y="0"/>
            <a:ext cx="8486775"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874396" y="6172200"/>
            <a:ext cx="8486775"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66"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40" indent="-274340" algn="l" defTabSz="914466"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402" indent="-274340" algn="l" defTabSz="914466"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743" indent="-228617" algn="l" defTabSz="914466"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82" indent="-228617" algn="l" defTabSz="914466"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98" indent="-228617" algn="l" defTabSz="914466"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6038" indent="-228617" algn="l" defTabSz="914466"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2089" indent="-228617" algn="l" defTabSz="914466"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718" indent="-228617" algn="l" defTabSz="914466"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9058" indent="-228617" algn="l" defTabSz="914466"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66" rtl="0" eaLnBrk="1" latinLnBrk="0" hangingPunct="1">
        <a:defRPr sz="1800" kern="1200">
          <a:solidFill>
            <a:schemeClr val="tx1"/>
          </a:solidFill>
          <a:latin typeface="+mn-lt"/>
          <a:ea typeface="+mn-ea"/>
          <a:cs typeface="+mn-cs"/>
        </a:defRPr>
      </a:lvl1pPr>
      <a:lvl2pPr marL="457232" algn="l" defTabSz="914466" rtl="0" eaLnBrk="1" latinLnBrk="0" hangingPunct="1">
        <a:defRPr sz="1800" kern="1200">
          <a:solidFill>
            <a:schemeClr val="tx1"/>
          </a:solidFill>
          <a:latin typeface="+mn-lt"/>
          <a:ea typeface="+mn-ea"/>
          <a:cs typeface="+mn-cs"/>
        </a:defRPr>
      </a:lvl2pPr>
      <a:lvl3pPr marL="914466" algn="l" defTabSz="914466" rtl="0" eaLnBrk="1" latinLnBrk="0" hangingPunct="1">
        <a:defRPr sz="1800" kern="1200">
          <a:solidFill>
            <a:schemeClr val="tx1"/>
          </a:solidFill>
          <a:latin typeface="+mn-lt"/>
          <a:ea typeface="+mn-ea"/>
          <a:cs typeface="+mn-cs"/>
        </a:defRPr>
      </a:lvl3pPr>
      <a:lvl4pPr marL="1371698" algn="l" defTabSz="914466" rtl="0" eaLnBrk="1" latinLnBrk="0" hangingPunct="1">
        <a:defRPr sz="1800" kern="1200">
          <a:solidFill>
            <a:schemeClr val="tx1"/>
          </a:solidFill>
          <a:latin typeface="+mn-lt"/>
          <a:ea typeface="+mn-ea"/>
          <a:cs typeface="+mn-cs"/>
        </a:defRPr>
      </a:lvl4pPr>
      <a:lvl5pPr marL="1828931" algn="l" defTabSz="914466" rtl="0" eaLnBrk="1" latinLnBrk="0" hangingPunct="1">
        <a:defRPr sz="1800" kern="1200">
          <a:solidFill>
            <a:schemeClr val="tx1"/>
          </a:solidFill>
          <a:latin typeface="+mn-lt"/>
          <a:ea typeface="+mn-ea"/>
          <a:cs typeface="+mn-cs"/>
        </a:defRPr>
      </a:lvl5pPr>
      <a:lvl6pPr marL="2286164" algn="l" defTabSz="914466" rtl="0" eaLnBrk="1" latinLnBrk="0" hangingPunct="1">
        <a:defRPr sz="1800" kern="1200">
          <a:solidFill>
            <a:schemeClr val="tx1"/>
          </a:solidFill>
          <a:latin typeface="+mn-lt"/>
          <a:ea typeface="+mn-ea"/>
          <a:cs typeface="+mn-cs"/>
        </a:defRPr>
      </a:lvl6pPr>
      <a:lvl7pPr marL="2743397" algn="l" defTabSz="914466" rtl="0" eaLnBrk="1" latinLnBrk="0" hangingPunct="1">
        <a:defRPr sz="1800" kern="1200">
          <a:solidFill>
            <a:schemeClr val="tx1"/>
          </a:solidFill>
          <a:latin typeface="+mn-lt"/>
          <a:ea typeface="+mn-ea"/>
          <a:cs typeface="+mn-cs"/>
        </a:defRPr>
      </a:lvl7pPr>
      <a:lvl8pPr marL="3200630" algn="l" defTabSz="914466" rtl="0" eaLnBrk="1" latinLnBrk="0" hangingPunct="1">
        <a:defRPr sz="1800" kern="1200">
          <a:solidFill>
            <a:schemeClr val="tx1"/>
          </a:solidFill>
          <a:latin typeface="+mn-lt"/>
          <a:ea typeface="+mn-ea"/>
          <a:cs typeface="+mn-cs"/>
        </a:defRPr>
      </a:lvl8pPr>
      <a:lvl9pPr marL="3657863" algn="l" defTabSz="91446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514350" y="274638"/>
            <a:ext cx="92583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514350" y="1600202"/>
            <a:ext cx="92583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514350" y="6356352"/>
            <a:ext cx="24003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D67718-C4F5-477B-8832-098C7FF4A4AC}" type="datetimeFigureOut">
              <a:rPr lang="cs-CZ" smtClean="0"/>
              <a:pPr/>
              <a:t>21.09.2017</a:t>
            </a:fld>
            <a:endParaRPr lang="cs-CZ"/>
          </a:p>
        </p:txBody>
      </p:sp>
      <p:sp>
        <p:nvSpPr>
          <p:cNvPr id="5" name="Zástupný symbol pro zápatí 4"/>
          <p:cNvSpPr>
            <a:spLocks noGrp="1"/>
          </p:cNvSpPr>
          <p:nvPr>
            <p:ph type="ftr" sz="quarter" idx="3"/>
          </p:nvPr>
        </p:nvSpPr>
        <p:spPr>
          <a:xfrm>
            <a:off x="3514725" y="6356352"/>
            <a:ext cx="32575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7372350" y="6356352"/>
            <a:ext cx="2400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164E7-41FB-486F-9EE4-EE964F0CF413}" type="slidenum">
              <a:rPr lang="cs-CZ" smtClean="0"/>
              <a:pPr/>
              <a:t>‹#›</a:t>
            </a:fld>
            <a:endParaRPr lang="cs-CZ"/>
          </a:p>
        </p:txBody>
      </p:sp>
    </p:spTree>
    <p:extLst>
      <p:ext uri="{BB962C8B-B14F-4D97-AF65-F5344CB8AC3E}">
        <p14:creationId xmlns:p14="http://schemas.microsoft.com/office/powerpoint/2010/main" val="2502378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66" rtl="0" eaLnBrk="1" latinLnBrk="0" hangingPunct="1">
        <a:spcBef>
          <a:spcPct val="0"/>
        </a:spcBef>
        <a:buNone/>
        <a:defRPr sz="4400" kern="1200">
          <a:solidFill>
            <a:schemeClr val="tx1"/>
          </a:solidFill>
          <a:latin typeface="+mj-lt"/>
          <a:ea typeface="+mj-ea"/>
          <a:cs typeface="+mj-cs"/>
        </a:defRPr>
      </a:lvl1pPr>
    </p:titleStyle>
    <p:bodyStyle>
      <a:lvl1pPr marL="342925" indent="-342925" algn="l" defTabSz="914466" rtl="0" eaLnBrk="1" latinLnBrk="0" hangingPunct="1">
        <a:spcBef>
          <a:spcPct val="20000"/>
        </a:spcBef>
        <a:buFont typeface="Arial" pitchFamily="34" charset="0"/>
        <a:buChar char="•"/>
        <a:defRPr sz="3201" kern="1200">
          <a:solidFill>
            <a:schemeClr val="tx1"/>
          </a:solidFill>
          <a:latin typeface="+mn-lt"/>
          <a:ea typeface="+mn-ea"/>
          <a:cs typeface="+mn-cs"/>
        </a:defRPr>
      </a:lvl1pPr>
      <a:lvl2pPr marL="743003" indent="-285771" algn="l" defTabSz="914466" rtl="0" eaLnBrk="1" latinLnBrk="0" hangingPunct="1">
        <a:spcBef>
          <a:spcPct val="20000"/>
        </a:spcBef>
        <a:buFont typeface="Arial" pitchFamily="34" charset="0"/>
        <a:buChar char="–"/>
        <a:defRPr sz="2801" kern="1200">
          <a:solidFill>
            <a:schemeClr val="tx1"/>
          </a:solidFill>
          <a:latin typeface="+mn-lt"/>
          <a:ea typeface="+mn-ea"/>
          <a:cs typeface="+mn-cs"/>
        </a:defRPr>
      </a:lvl2pPr>
      <a:lvl3pPr marL="1143082" indent="-228617" algn="l" defTabSz="914466"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315" indent="-228617" algn="l" defTabSz="914466"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547" indent="-228617" algn="l" defTabSz="914466"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781" indent="-228617" algn="l" defTabSz="91446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013" indent="-228617" algn="l" defTabSz="91446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246" indent="-228617" algn="l" defTabSz="91446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479" indent="-228617" algn="l" defTabSz="91446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66" rtl="0" eaLnBrk="1" latinLnBrk="0" hangingPunct="1">
        <a:defRPr sz="1800" kern="1200">
          <a:solidFill>
            <a:schemeClr val="tx1"/>
          </a:solidFill>
          <a:latin typeface="+mn-lt"/>
          <a:ea typeface="+mn-ea"/>
          <a:cs typeface="+mn-cs"/>
        </a:defRPr>
      </a:lvl1pPr>
      <a:lvl2pPr marL="457232" algn="l" defTabSz="914466" rtl="0" eaLnBrk="1" latinLnBrk="0" hangingPunct="1">
        <a:defRPr sz="1800" kern="1200">
          <a:solidFill>
            <a:schemeClr val="tx1"/>
          </a:solidFill>
          <a:latin typeface="+mn-lt"/>
          <a:ea typeface="+mn-ea"/>
          <a:cs typeface="+mn-cs"/>
        </a:defRPr>
      </a:lvl2pPr>
      <a:lvl3pPr marL="914466" algn="l" defTabSz="914466" rtl="0" eaLnBrk="1" latinLnBrk="0" hangingPunct="1">
        <a:defRPr sz="1800" kern="1200">
          <a:solidFill>
            <a:schemeClr val="tx1"/>
          </a:solidFill>
          <a:latin typeface="+mn-lt"/>
          <a:ea typeface="+mn-ea"/>
          <a:cs typeface="+mn-cs"/>
        </a:defRPr>
      </a:lvl3pPr>
      <a:lvl4pPr marL="1371698" algn="l" defTabSz="914466" rtl="0" eaLnBrk="1" latinLnBrk="0" hangingPunct="1">
        <a:defRPr sz="1800" kern="1200">
          <a:solidFill>
            <a:schemeClr val="tx1"/>
          </a:solidFill>
          <a:latin typeface="+mn-lt"/>
          <a:ea typeface="+mn-ea"/>
          <a:cs typeface="+mn-cs"/>
        </a:defRPr>
      </a:lvl4pPr>
      <a:lvl5pPr marL="1828931" algn="l" defTabSz="914466" rtl="0" eaLnBrk="1" latinLnBrk="0" hangingPunct="1">
        <a:defRPr sz="1800" kern="1200">
          <a:solidFill>
            <a:schemeClr val="tx1"/>
          </a:solidFill>
          <a:latin typeface="+mn-lt"/>
          <a:ea typeface="+mn-ea"/>
          <a:cs typeface="+mn-cs"/>
        </a:defRPr>
      </a:lvl5pPr>
      <a:lvl6pPr marL="2286164" algn="l" defTabSz="914466" rtl="0" eaLnBrk="1" latinLnBrk="0" hangingPunct="1">
        <a:defRPr sz="1800" kern="1200">
          <a:solidFill>
            <a:schemeClr val="tx1"/>
          </a:solidFill>
          <a:latin typeface="+mn-lt"/>
          <a:ea typeface="+mn-ea"/>
          <a:cs typeface="+mn-cs"/>
        </a:defRPr>
      </a:lvl6pPr>
      <a:lvl7pPr marL="2743397" algn="l" defTabSz="914466" rtl="0" eaLnBrk="1" latinLnBrk="0" hangingPunct="1">
        <a:defRPr sz="1800" kern="1200">
          <a:solidFill>
            <a:schemeClr val="tx1"/>
          </a:solidFill>
          <a:latin typeface="+mn-lt"/>
          <a:ea typeface="+mn-ea"/>
          <a:cs typeface="+mn-cs"/>
        </a:defRPr>
      </a:lvl7pPr>
      <a:lvl8pPr marL="3200630" algn="l" defTabSz="914466" rtl="0" eaLnBrk="1" latinLnBrk="0" hangingPunct="1">
        <a:defRPr sz="1800" kern="1200">
          <a:solidFill>
            <a:schemeClr val="tx1"/>
          </a:solidFill>
          <a:latin typeface="+mn-lt"/>
          <a:ea typeface="+mn-ea"/>
          <a:cs typeface="+mn-cs"/>
        </a:defRPr>
      </a:lvl8pPr>
      <a:lvl9pPr marL="3657863" algn="l" defTabSz="91446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dnadpis 2"/>
          <p:cNvSpPr txBox="1">
            <a:spLocks/>
          </p:cNvSpPr>
          <p:nvPr/>
        </p:nvSpPr>
        <p:spPr>
          <a:xfrm>
            <a:off x="857250" y="6382072"/>
            <a:ext cx="8750746" cy="360784"/>
          </a:xfrm>
          <a:prstGeom prst="rect">
            <a:avLst/>
          </a:prstGeom>
        </p:spPr>
        <p:txBody>
          <a:bodyPr vert="horz" lIns="91440" tIns="45720" rIns="91440" bIns="45720" rtlCol="0" anchor="t" anchorCtr="0">
            <a:noAutofit/>
          </a:bodyPr>
          <a:lstStyle>
            <a:lvl1pPr marL="0" indent="0" algn="l" defTabSz="914400" rtl="0" eaLnBrk="1" latinLnBrk="0" hangingPunct="1">
              <a:spcBef>
                <a:spcPct val="20000"/>
              </a:spcBef>
              <a:buClr>
                <a:schemeClr val="accent1"/>
              </a:buClr>
              <a:buFont typeface="Arial" pitchFamily="34" charset="0"/>
              <a:buNone/>
              <a:defRPr sz="2800" kern="1200">
                <a:solidFill>
                  <a:schemeClr val="tx2"/>
                </a:solidFill>
                <a:latin typeface="+mn-lt"/>
                <a:ea typeface="+mn-ea"/>
                <a:cs typeface="+mn-cs"/>
              </a:defRPr>
            </a:lvl1pPr>
            <a:lvl2pPr marL="457200" indent="0" algn="ctr" defTabSz="914400" rtl="0" eaLnBrk="1" latinLnBrk="0" hangingPunct="1">
              <a:spcBef>
                <a:spcPct val="20000"/>
              </a:spcBef>
              <a:buClr>
                <a:schemeClr val="accent1"/>
              </a:buClr>
              <a:buFont typeface="Arial" pitchFamily="34" charset="0"/>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Font typeface="Arial"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Arial"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Font typeface="Arial" pitchFamily="34" charset="0"/>
              <a:buNone/>
              <a:defRPr sz="18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9pPr>
          </a:lstStyle>
          <a:p>
            <a:r>
              <a:rPr lang="en-US" sz="2100" b="1" dirty="0"/>
              <a:t>Centre of Cardiovascular Surgery and Transplantation Brno</a:t>
            </a:r>
            <a:r>
              <a:rPr lang="cs-CZ" sz="2100" b="1" dirty="0"/>
              <a:t>, Czech Republic</a:t>
            </a:r>
          </a:p>
        </p:txBody>
      </p:sp>
      <p:sp>
        <p:nvSpPr>
          <p:cNvPr id="11" name="Obdélník 10"/>
          <p:cNvSpPr/>
          <p:nvPr/>
        </p:nvSpPr>
        <p:spPr>
          <a:xfrm>
            <a:off x="0" y="0"/>
            <a:ext cx="10296918" cy="241781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2" name="Obdélník 11"/>
          <p:cNvSpPr/>
          <p:nvPr/>
        </p:nvSpPr>
        <p:spPr>
          <a:xfrm>
            <a:off x="0" y="2286000"/>
            <a:ext cx="3450998" cy="2286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2000" dirty="0"/>
          </a:p>
        </p:txBody>
      </p:sp>
      <p:sp>
        <p:nvSpPr>
          <p:cNvPr id="13" name="Obdélník 12"/>
          <p:cNvSpPr/>
          <p:nvPr/>
        </p:nvSpPr>
        <p:spPr>
          <a:xfrm>
            <a:off x="3432601" y="2286001"/>
            <a:ext cx="3427200" cy="2286000"/>
          </a:xfrm>
          <a:prstGeom prst="rect">
            <a:avLst/>
          </a:prstGeom>
          <a:solidFill>
            <a:srgbClr val="AD2E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4" name="Obdélník 13"/>
          <p:cNvSpPr/>
          <p:nvPr/>
        </p:nvSpPr>
        <p:spPr>
          <a:xfrm>
            <a:off x="0" y="4572000"/>
            <a:ext cx="3427200" cy="2286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5" name="Obdélník 14"/>
          <p:cNvSpPr/>
          <p:nvPr/>
        </p:nvSpPr>
        <p:spPr>
          <a:xfrm>
            <a:off x="6859800" y="4572001"/>
            <a:ext cx="3427200" cy="2286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6" name="Obdélník 15"/>
          <p:cNvSpPr/>
          <p:nvPr/>
        </p:nvSpPr>
        <p:spPr>
          <a:xfrm>
            <a:off x="3432601" y="4572001"/>
            <a:ext cx="3427200" cy="2286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7" name="Podnadpis 2"/>
          <p:cNvSpPr>
            <a:spLocks noGrp="1"/>
          </p:cNvSpPr>
          <p:nvPr>
            <p:ph type="subTitle" idx="1"/>
          </p:nvPr>
        </p:nvSpPr>
        <p:spPr>
          <a:xfrm>
            <a:off x="1" y="3139125"/>
            <a:ext cx="3422251" cy="1447155"/>
          </a:xfrm>
          <a:ln>
            <a:noFill/>
          </a:ln>
        </p:spPr>
        <p:txBody>
          <a:bodyPr>
            <a:noAutofit/>
          </a:bodyPr>
          <a:lstStyle/>
          <a:p>
            <a:pPr algn="ctr">
              <a:lnSpc>
                <a:spcPct val="125000"/>
              </a:lnSpc>
              <a:spcBef>
                <a:spcPts val="0"/>
              </a:spcBef>
            </a:pPr>
            <a:r>
              <a:rPr lang="cs-CZ" sz="3000" dirty="0" smtClean="0">
                <a:solidFill>
                  <a:srgbClr val="FFFFFF"/>
                </a:solidFill>
                <a:latin typeface="Tw Cen MT" panose="020B0602020104020603" pitchFamily="34" charset="-18"/>
              </a:rPr>
              <a:t>Petr Němec</a:t>
            </a:r>
          </a:p>
        </p:txBody>
      </p:sp>
      <p:sp>
        <p:nvSpPr>
          <p:cNvPr id="21" name="Nadpis 1"/>
          <p:cNvSpPr txBox="1">
            <a:spLocks/>
          </p:cNvSpPr>
          <p:nvPr/>
        </p:nvSpPr>
        <p:spPr>
          <a:xfrm>
            <a:off x="1" y="272143"/>
            <a:ext cx="10287000" cy="1910652"/>
          </a:xfrm>
          <a:prstGeom prst="rect">
            <a:avLst/>
          </a:prstGeom>
          <a:ln>
            <a:noFill/>
          </a:ln>
          <a:scene3d>
            <a:camera prst="orthographicFront"/>
            <a:lightRig rig="threePt" dir="t"/>
          </a:scene3d>
          <a:sp3d>
            <a:bevelT prst="slope"/>
          </a:sp3d>
        </p:spPr>
        <p:txBody>
          <a:bodyPr vert="horz" lIns="91440" tIns="45720" rIns="91440" bIns="45720" rtlCol="0" anchor="t" anchorCtr="0">
            <a:noAutofit/>
          </a:bodyPr>
          <a:lstStyle>
            <a:lvl1pPr algn="l" defTabSz="914400" rtl="0" eaLnBrk="1" latinLnBrk="0" hangingPunct="1">
              <a:spcBef>
                <a:spcPct val="0"/>
              </a:spcBef>
              <a:buNone/>
              <a:defRPr sz="80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tabLst>
                <a:tab pos="1790829" algn="l"/>
              </a:tabLst>
            </a:pPr>
            <a:r>
              <a:rPr lang="cs-CZ" sz="5400" b="1" dirty="0" smtClean="0">
                <a:ln w="0"/>
                <a:solidFill>
                  <a:srgbClr val="FFFFCC"/>
                </a:solidFill>
                <a:effectLst>
                  <a:innerShdw blurRad="63500" dist="50800" dir="13500000">
                    <a:srgbClr val="000000">
                      <a:alpha val="50000"/>
                    </a:srgbClr>
                  </a:innerShdw>
                </a:effectLst>
                <a:latin typeface="Tw Cen MT" panose="020B0602020104020603" pitchFamily="34" charset="-18"/>
              </a:rPr>
              <a:t>TRANSPLANTACÍ SRDCE </a:t>
            </a:r>
            <a:br>
              <a:rPr lang="cs-CZ" sz="5400" b="1" dirty="0" smtClean="0">
                <a:ln w="0"/>
                <a:solidFill>
                  <a:srgbClr val="FFFFCC"/>
                </a:solidFill>
                <a:effectLst>
                  <a:innerShdw blurRad="63500" dist="50800" dir="13500000">
                    <a:srgbClr val="000000">
                      <a:alpha val="50000"/>
                    </a:srgbClr>
                  </a:innerShdw>
                </a:effectLst>
                <a:latin typeface="Tw Cen MT" panose="020B0602020104020603" pitchFamily="34" charset="-18"/>
              </a:rPr>
            </a:br>
            <a:r>
              <a:rPr lang="cs-CZ" sz="5400" b="1" dirty="0" smtClean="0">
                <a:ln w="0"/>
                <a:solidFill>
                  <a:srgbClr val="FFFFCC"/>
                </a:solidFill>
                <a:effectLst>
                  <a:innerShdw blurRad="63500" dist="50800" dir="13500000">
                    <a:srgbClr val="000000">
                      <a:alpha val="50000"/>
                    </a:srgbClr>
                  </a:innerShdw>
                </a:effectLst>
                <a:latin typeface="Tw Cen MT" panose="020B0602020104020603" pitchFamily="34" charset="-18"/>
              </a:rPr>
              <a:t>ŽIVOT ZAČÍNÁ</a:t>
            </a:r>
            <a:endParaRPr lang="cs-CZ" sz="3600" dirty="0">
              <a:ln w="0"/>
              <a:solidFill>
                <a:schemeClr val="bg1"/>
              </a:solidFill>
              <a:effectLst>
                <a:innerShdw blurRad="63500" dist="50800" dir="13500000">
                  <a:srgbClr val="000000">
                    <a:alpha val="50000"/>
                  </a:srgbClr>
                </a:innerShdw>
              </a:effectLst>
              <a:latin typeface="Tw Cen MT" panose="020B0602020104020603" pitchFamily="34" charset="-18"/>
            </a:endParaRPr>
          </a:p>
        </p:txBody>
      </p:sp>
      <p:pic>
        <p:nvPicPr>
          <p:cNvPr id="23" name="Obrázek 22"/>
          <p:cNvPicPr>
            <a:picLocks noChangeAspect="1"/>
          </p:cNvPicPr>
          <p:nvPr/>
        </p:nvPicPr>
        <p:blipFill rotWithShape="1">
          <a:blip r:embed="rId3" cstate="print">
            <a:extLst>
              <a:ext uri="{28A0092B-C50C-407E-A947-70E740481C1C}">
                <a14:useLocalDpi xmlns:a14="http://schemas.microsoft.com/office/drawing/2010/main" val="0"/>
              </a:ext>
            </a:extLst>
          </a:blip>
          <a:srcRect r="7074"/>
          <a:stretch/>
        </p:blipFill>
        <p:spPr>
          <a:xfrm>
            <a:off x="3450865" y="2286001"/>
            <a:ext cx="6846053" cy="2295526"/>
          </a:xfrm>
          <a:prstGeom prst="rect">
            <a:avLst/>
          </a:prstGeom>
          <a:solidFill>
            <a:srgbClr val="FFFFFF">
              <a:shade val="85000"/>
            </a:srgbClr>
          </a:solidFill>
          <a:ln w="28575" cap="sq">
            <a:solidFill>
              <a:srgbClr val="E7F4D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prst="slope"/>
            <a:contourClr>
              <a:srgbClr val="FFFFFF"/>
            </a:contourClr>
          </a:sp3d>
        </p:spPr>
      </p:pic>
      <p:sp>
        <p:nvSpPr>
          <p:cNvPr id="22" name="Obdélník 21"/>
          <p:cNvSpPr/>
          <p:nvPr/>
        </p:nvSpPr>
        <p:spPr>
          <a:xfrm>
            <a:off x="0" y="6585857"/>
            <a:ext cx="10287000" cy="2721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nvGrpSpPr>
          <p:cNvPr id="25" name="Skupina 24"/>
          <p:cNvGrpSpPr/>
          <p:nvPr/>
        </p:nvGrpSpPr>
        <p:grpSpPr>
          <a:xfrm>
            <a:off x="3750732" y="5396767"/>
            <a:ext cx="6536268" cy="656870"/>
            <a:chOff x="3750732" y="5368634"/>
            <a:chExt cx="6536268" cy="656870"/>
          </a:xfrm>
        </p:grpSpPr>
        <p:sp>
          <p:nvSpPr>
            <p:cNvPr id="26" name="Podnadpis 2"/>
            <p:cNvSpPr txBox="1">
              <a:spLocks/>
            </p:cNvSpPr>
            <p:nvPr/>
          </p:nvSpPr>
          <p:spPr bwMode="auto">
            <a:xfrm>
              <a:off x="6014301" y="5416320"/>
              <a:ext cx="4272699" cy="56149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0000"/>
                </a:lnSpc>
                <a:spcBef>
                  <a:spcPct val="20000"/>
                </a:spcBef>
                <a:buClr>
                  <a:schemeClr val="accent1"/>
                </a:buClr>
                <a:buFont typeface="Arial" pitchFamily="34" charset="0"/>
                <a:buNone/>
              </a:pPr>
              <a:r>
                <a:rPr lang="cs-CZ" dirty="0" smtClean="0">
                  <a:solidFill>
                    <a:schemeClr val="bg1"/>
                  </a:solidFill>
                  <a:latin typeface="Arial Rounded MT Bold" panose="020F0704030504030204" pitchFamily="34" charset="0"/>
                </a:rPr>
                <a:t>Centrum kardiovaskulární </a:t>
              </a:r>
              <a:br>
                <a:rPr lang="cs-CZ" dirty="0" smtClean="0">
                  <a:solidFill>
                    <a:schemeClr val="bg1"/>
                  </a:solidFill>
                  <a:latin typeface="Arial Rounded MT Bold" panose="020F0704030504030204" pitchFamily="34" charset="0"/>
                </a:rPr>
              </a:br>
              <a:r>
                <a:rPr lang="cs-CZ" dirty="0" smtClean="0">
                  <a:solidFill>
                    <a:schemeClr val="bg1"/>
                  </a:solidFill>
                  <a:latin typeface="Arial Rounded MT Bold" panose="020F0704030504030204" pitchFamily="34" charset="0"/>
                </a:rPr>
                <a:t>a transplantační chirurgie Brno</a:t>
              </a:r>
              <a:endParaRPr lang="cs-CZ" dirty="0">
                <a:solidFill>
                  <a:schemeClr val="bg1"/>
                </a:solidFill>
                <a:latin typeface="Arial Rounded MT Bold" panose="020F0704030504030204" pitchFamily="34" charset="0"/>
              </a:endParaRPr>
            </a:p>
          </p:txBody>
        </p:sp>
        <p:cxnSp>
          <p:nvCxnSpPr>
            <p:cNvPr id="27" name="Přímá spojnice 26"/>
            <p:cNvCxnSpPr/>
            <p:nvPr/>
          </p:nvCxnSpPr>
          <p:spPr>
            <a:xfrm>
              <a:off x="4944949" y="5464006"/>
              <a:ext cx="0" cy="501988"/>
            </a:xfrm>
            <a:prstGeom prst="line">
              <a:avLst/>
            </a:prstGeom>
            <a:ln w="19050">
              <a:noFill/>
            </a:ln>
          </p:spPr>
          <p:style>
            <a:lnRef idx="1">
              <a:schemeClr val="accent1"/>
            </a:lnRef>
            <a:fillRef idx="0">
              <a:schemeClr val="accent1"/>
            </a:fillRef>
            <a:effectRef idx="0">
              <a:schemeClr val="accent1"/>
            </a:effectRef>
            <a:fontRef idx="minor">
              <a:schemeClr val="tx1"/>
            </a:fontRef>
          </p:style>
        </p:cxnSp>
        <p:cxnSp>
          <p:nvCxnSpPr>
            <p:cNvPr id="28" name="Přímá spojnice 27"/>
            <p:cNvCxnSpPr/>
            <p:nvPr/>
          </p:nvCxnSpPr>
          <p:spPr>
            <a:xfrm>
              <a:off x="5947781" y="5443885"/>
              <a:ext cx="0" cy="506368"/>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pic>
          <p:nvPicPr>
            <p:cNvPr id="29" name="Obrázek 28"/>
            <p:cNvPicPr>
              <a:picLocks noChangeAspect="1"/>
            </p:cNvPicPr>
            <p:nvPr/>
          </p:nvPicPr>
          <p:blipFill rotWithShape="1">
            <a:blip r:embed="rId4" cstate="print">
              <a:extLst>
                <a:ext uri="{28A0092B-C50C-407E-A947-70E740481C1C}">
                  <a14:useLocalDpi xmlns:a14="http://schemas.microsoft.com/office/drawing/2010/main" val="0"/>
                </a:ext>
              </a:extLst>
            </a:blip>
            <a:srcRect l="1407" r="53628"/>
            <a:stretch/>
          </p:blipFill>
          <p:spPr>
            <a:xfrm>
              <a:off x="3750732" y="5368634"/>
              <a:ext cx="2067527" cy="656870"/>
            </a:xfrm>
            <a:prstGeom prst="rect">
              <a:avLst/>
            </a:prstGeom>
          </p:spPr>
        </p:pic>
      </p:grpSp>
      <p:sp>
        <p:nvSpPr>
          <p:cNvPr id="2" name="TextovéPole 1"/>
          <p:cNvSpPr txBox="1"/>
          <p:nvPr/>
        </p:nvSpPr>
        <p:spPr>
          <a:xfrm>
            <a:off x="7475577" y="1006665"/>
            <a:ext cx="510076" cy="923330"/>
          </a:xfrm>
          <a:prstGeom prst="rect">
            <a:avLst/>
          </a:prstGeom>
          <a:noFill/>
        </p:spPr>
        <p:txBody>
          <a:bodyPr wrap="none" rtlCol="0">
            <a:spAutoFit/>
          </a:bodyPr>
          <a:lstStyle/>
          <a:p>
            <a:r>
              <a:rPr lang="cs-CZ" sz="5400" dirty="0" smtClean="0">
                <a:solidFill>
                  <a:srgbClr val="FFFFCC"/>
                </a:solidFill>
                <a:latin typeface="Tw Cen MT Condensed Extra Bold" panose="020B0803020202020204" pitchFamily="34" charset="-18"/>
              </a:rPr>
              <a:t>?</a:t>
            </a:r>
            <a:endParaRPr lang="cs-CZ" sz="5400" dirty="0">
              <a:solidFill>
                <a:srgbClr val="FFFFCC"/>
              </a:solidFill>
              <a:latin typeface="Tw Cen MT Condensed Extra Bold" panose="020B0803020202020204" pitchFamily="34" charset="-18"/>
            </a:endParaRPr>
          </a:p>
        </p:txBody>
      </p:sp>
    </p:spTree>
    <p:extLst>
      <p:ext uri="{BB962C8B-B14F-4D97-AF65-F5344CB8AC3E}">
        <p14:creationId xmlns:p14="http://schemas.microsoft.com/office/powerpoint/2010/main" val="4020714391"/>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b" anchorCtr="0">
            <a:noAutofit/>
          </a:bodyPr>
          <a:lstStyle/>
          <a:p>
            <a:endParaRPr lang="cs-CZ" dirty="0"/>
          </a:p>
        </p:txBody>
      </p:sp>
      <p:sp>
        <p:nvSpPr>
          <p:cNvPr id="3" name="Zástupný symbol pro obsah 2"/>
          <p:cNvSpPr>
            <a:spLocks noGrp="1"/>
          </p:cNvSpPr>
          <p:nvPr>
            <p:ph idx="1"/>
          </p:nvPr>
        </p:nvSpPr>
        <p:spPr/>
        <p:txBody>
          <a:bodyPr>
            <a:normAutofit/>
          </a:bodyPr>
          <a:lstStyle/>
          <a:p>
            <a:r>
              <a:rPr lang="cs-CZ" sz="2800" dirty="0" smtClean="0"/>
              <a:t>Délka života</a:t>
            </a:r>
          </a:p>
          <a:p>
            <a:endParaRPr lang="cs-CZ" sz="2800" dirty="0"/>
          </a:p>
          <a:p>
            <a:r>
              <a:rPr lang="cs-CZ" sz="2800" dirty="0" smtClean="0"/>
              <a:t>Kvalita života </a:t>
            </a:r>
            <a:endParaRPr lang="cs-CZ" sz="2800" dirty="0"/>
          </a:p>
        </p:txBody>
      </p:sp>
    </p:spTree>
    <p:extLst>
      <p:ext uri="{BB962C8B-B14F-4D97-AF65-F5344CB8AC3E}">
        <p14:creationId xmlns:p14="http://schemas.microsoft.com/office/powerpoint/2010/main" val="2155249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b" anchorCtr="0">
            <a:noAutofit/>
          </a:bodyPr>
          <a:lstStyle/>
          <a:p>
            <a:endParaRPr lang="cs-CZ" dirty="0"/>
          </a:p>
        </p:txBody>
      </p:sp>
      <p:sp>
        <p:nvSpPr>
          <p:cNvPr id="3" name="Zástupný symbol pro obsah 2"/>
          <p:cNvSpPr>
            <a:spLocks noGrp="1"/>
          </p:cNvSpPr>
          <p:nvPr>
            <p:ph idx="1"/>
          </p:nvPr>
        </p:nvSpPr>
        <p:spPr/>
        <p:txBody>
          <a:bodyPr>
            <a:normAutofit/>
          </a:bodyPr>
          <a:lstStyle/>
          <a:p>
            <a:r>
              <a:rPr lang="cs-CZ" sz="2800" dirty="0" smtClean="0"/>
              <a:t>Délka života</a:t>
            </a:r>
          </a:p>
          <a:p>
            <a:endParaRPr lang="cs-CZ" sz="2800" dirty="0"/>
          </a:p>
          <a:p>
            <a:r>
              <a:rPr lang="cs-CZ" sz="2800" dirty="0" smtClean="0">
                <a:solidFill>
                  <a:schemeClr val="bg1"/>
                </a:solidFill>
              </a:rPr>
              <a:t>Kvalita života </a:t>
            </a:r>
            <a:endParaRPr lang="cs-CZ" sz="2800" dirty="0">
              <a:solidFill>
                <a:schemeClr val="bg1"/>
              </a:solidFill>
            </a:endParaRPr>
          </a:p>
        </p:txBody>
      </p:sp>
    </p:spTree>
    <p:extLst>
      <p:ext uri="{BB962C8B-B14F-4D97-AF65-F5344CB8AC3E}">
        <p14:creationId xmlns:p14="http://schemas.microsoft.com/office/powerpoint/2010/main" val="2598702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Otázky </a:t>
            </a:r>
            <a:endParaRPr lang="cs-CZ" dirty="0"/>
          </a:p>
        </p:txBody>
      </p:sp>
      <p:sp>
        <p:nvSpPr>
          <p:cNvPr id="5" name="Zástupný symbol pro obsah 4"/>
          <p:cNvSpPr>
            <a:spLocks noGrp="1"/>
          </p:cNvSpPr>
          <p:nvPr>
            <p:ph idx="1"/>
          </p:nvPr>
        </p:nvSpPr>
        <p:spPr>
          <a:xfrm>
            <a:off x="857251" y="2213576"/>
            <a:ext cx="8229600" cy="748679"/>
          </a:xfrm>
        </p:spPr>
        <p:txBody>
          <a:bodyPr/>
          <a:lstStyle/>
          <a:p>
            <a:pPr marL="0" indent="0">
              <a:buNone/>
            </a:pPr>
            <a:r>
              <a:rPr lang="cs-CZ" sz="3200" dirty="0" smtClean="0"/>
              <a:t>Kolik pacientů přežije 1 rok? </a:t>
            </a:r>
          </a:p>
        </p:txBody>
      </p:sp>
      <p:sp>
        <p:nvSpPr>
          <p:cNvPr id="6" name="TextovéPole 5"/>
          <p:cNvSpPr txBox="1"/>
          <p:nvPr/>
        </p:nvSpPr>
        <p:spPr>
          <a:xfrm>
            <a:off x="7147705" y="2219980"/>
            <a:ext cx="2501006" cy="584775"/>
          </a:xfrm>
          <a:prstGeom prst="rect">
            <a:avLst/>
          </a:prstGeom>
          <a:noFill/>
        </p:spPr>
        <p:txBody>
          <a:bodyPr wrap="none" rtlCol="0">
            <a:spAutoFit/>
          </a:bodyPr>
          <a:lstStyle/>
          <a:p>
            <a:r>
              <a:rPr lang="cs-CZ" sz="3200" dirty="0" smtClean="0"/>
              <a:t>70% 80% 90%</a:t>
            </a:r>
            <a:endParaRPr lang="cs-CZ" sz="3200" dirty="0"/>
          </a:p>
        </p:txBody>
      </p:sp>
      <p:sp>
        <p:nvSpPr>
          <p:cNvPr id="7" name="TextovéPole 6"/>
          <p:cNvSpPr txBox="1"/>
          <p:nvPr/>
        </p:nvSpPr>
        <p:spPr>
          <a:xfrm>
            <a:off x="857251" y="3633218"/>
            <a:ext cx="5443157" cy="584775"/>
          </a:xfrm>
          <a:prstGeom prst="rect">
            <a:avLst/>
          </a:prstGeom>
          <a:noFill/>
        </p:spPr>
        <p:txBody>
          <a:bodyPr wrap="none" rtlCol="0">
            <a:spAutoFit/>
          </a:bodyPr>
          <a:lstStyle/>
          <a:p>
            <a:r>
              <a:rPr lang="cs-CZ" sz="3200" dirty="0"/>
              <a:t>Jaká je průměrná délka přežití ?</a:t>
            </a:r>
          </a:p>
        </p:txBody>
      </p:sp>
    </p:spTree>
    <p:extLst>
      <p:ext uri="{BB962C8B-B14F-4D97-AF65-F5344CB8AC3E}">
        <p14:creationId xmlns:p14="http://schemas.microsoft.com/office/powerpoint/2010/main" val="1424335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Otázky </a:t>
            </a:r>
            <a:endParaRPr lang="cs-CZ" dirty="0"/>
          </a:p>
        </p:txBody>
      </p:sp>
      <p:sp>
        <p:nvSpPr>
          <p:cNvPr id="5" name="Zástupný symbol pro obsah 4"/>
          <p:cNvSpPr>
            <a:spLocks noGrp="1"/>
          </p:cNvSpPr>
          <p:nvPr>
            <p:ph idx="1"/>
          </p:nvPr>
        </p:nvSpPr>
        <p:spPr>
          <a:xfrm>
            <a:off x="857251" y="2213576"/>
            <a:ext cx="8229600" cy="748679"/>
          </a:xfrm>
        </p:spPr>
        <p:txBody>
          <a:bodyPr/>
          <a:lstStyle/>
          <a:p>
            <a:pPr marL="0" indent="0">
              <a:buNone/>
            </a:pPr>
            <a:r>
              <a:rPr lang="cs-CZ" sz="3200" dirty="0" smtClean="0"/>
              <a:t>Kolik pacientů přežije 1 rok? </a:t>
            </a:r>
          </a:p>
        </p:txBody>
      </p:sp>
      <p:sp>
        <p:nvSpPr>
          <p:cNvPr id="6" name="TextovéPole 5"/>
          <p:cNvSpPr txBox="1"/>
          <p:nvPr/>
        </p:nvSpPr>
        <p:spPr>
          <a:xfrm>
            <a:off x="7147705" y="2219980"/>
            <a:ext cx="2501006" cy="584775"/>
          </a:xfrm>
          <a:prstGeom prst="rect">
            <a:avLst/>
          </a:prstGeom>
          <a:noFill/>
        </p:spPr>
        <p:txBody>
          <a:bodyPr wrap="none" rtlCol="0">
            <a:spAutoFit/>
          </a:bodyPr>
          <a:lstStyle/>
          <a:p>
            <a:r>
              <a:rPr lang="cs-CZ" sz="3200" dirty="0" smtClean="0">
                <a:solidFill>
                  <a:schemeClr val="bg1"/>
                </a:solidFill>
              </a:rPr>
              <a:t>70% </a:t>
            </a:r>
            <a:r>
              <a:rPr lang="cs-CZ" sz="3200" dirty="0" smtClean="0"/>
              <a:t>80% </a:t>
            </a:r>
            <a:r>
              <a:rPr lang="cs-CZ" sz="3200" dirty="0" smtClean="0">
                <a:solidFill>
                  <a:schemeClr val="bg1"/>
                </a:solidFill>
              </a:rPr>
              <a:t>90%</a:t>
            </a:r>
            <a:endParaRPr lang="cs-CZ" sz="3200" dirty="0">
              <a:solidFill>
                <a:schemeClr val="bg1"/>
              </a:solidFill>
            </a:endParaRPr>
          </a:p>
        </p:txBody>
      </p:sp>
      <p:sp>
        <p:nvSpPr>
          <p:cNvPr id="7" name="TextovéPole 6"/>
          <p:cNvSpPr txBox="1"/>
          <p:nvPr/>
        </p:nvSpPr>
        <p:spPr>
          <a:xfrm>
            <a:off x="857251" y="3633218"/>
            <a:ext cx="5443157" cy="584775"/>
          </a:xfrm>
          <a:prstGeom prst="rect">
            <a:avLst/>
          </a:prstGeom>
          <a:noFill/>
        </p:spPr>
        <p:txBody>
          <a:bodyPr wrap="none" rtlCol="0">
            <a:spAutoFit/>
          </a:bodyPr>
          <a:lstStyle/>
          <a:p>
            <a:r>
              <a:rPr lang="cs-CZ" sz="3200" dirty="0"/>
              <a:t>Jaká je průměrná délka přežití ?</a:t>
            </a:r>
          </a:p>
        </p:txBody>
      </p:sp>
      <p:sp>
        <p:nvSpPr>
          <p:cNvPr id="8" name="TextovéPole 7"/>
          <p:cNvSpPr txBox="1"/>
          <p:nvPr/>
        </p:nvSpPr>
        <p:spPr>
          <a:xfrm>
            <a:off x="7389651" y="3633218"/>
            <a:ext cx="2443105" cy="584775"/>
          </a:xfrm>
          <a:prstGeom prst="rect">
            <a:avLst/>
          </a:prstGeom>
          <a:noFill/>
        </p:spPr>
        <p:txBody>
          <a:bodyPr wrap="none" rtlCol="0">
            <a:spAutoFit/>
          </a:bodyPr>
          <a:lstStyle/>
          <a:p>
            <a:r>
              <a:rPr lang="cs-CZ" sz="3200" dirty="0" smtClean="0"/>
              <a:t>7, 9 , 11 </a:t>
            </a:r>
            <a:r>
              <a:rPr lang="cs-CZ" sz="3200" dirty="0"/>
              <a:t>roků </a:t>
            </a:r>
          </a:p>
        </p:txBody>
      </p:sp>
    </p:spTree>
    <p:extLst>
      <p:ext uri="{BB962C8B-B14F-4D97-AF65-F5344CB8AC3E}">
        <p14:creationId xmlns:p14="http://schemas.microsoft.com/office/powerpoint/2010/main" val="837167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Otázky </a:t>
            </a:r>
            <a:endParaRPr lang="cs-CZ" dirty="0"/>
          </a:p>
        </p:txBody>
      </p:sp>
      <p:sp>
        <p:nvSpPr>
          <p:cNvPr id="5" name="Zástupný symbol pro obsah 4"/>
          <p:cNvSpPr>
            <a:spLocks noGrp="1"/>
          </p:cNvSpPr>
          <p:nvPr>
            <p:ph idx="1"/>
          </p:nvPr>
        </p:nvSpPr>
        <p:spPr>
          <a:xfrm>
            <a:off x="857251" y="2213576"/>
            <a:ext cx="8229600" cy="748679"/>
          </a:xfrm>
        </p:spPr>
        <p:txBody>
          <a:bodyPr/>
          <a:lstStyle/>
          <a:p>
            <a:pPr marL="0" indent="0">
              <a:buNone/>
            </a:pPr>
            <a:r>
              <a:rPr lang="cs-CZ" sz="3200" dirty="0" smtClean="0"/>
              <a:t>Kolik pacientů přežije 1 rok? </a:t>
            </a:r>
          </a:p>
        </p:txBody>
      </p:sp>
      <p:sp>
        <p:nvSpPr>
          <p:cNvPr id="6" name="TextovéPole 5"/>
          <p:cNvSpPr txBox="1"/>
          <p:nvPr/>
        </p:nvSpPr>
        <p:spPr>
          <a:xfrm>
            <a:off x="7147705" y="2219980"/>
            <a:ext cx="2501006" cy="584775"/>
          </a:xfrm>
          <a:prstGeom prst="rect">
            <a:avLst/>
          </a:prstGeom>
          <a:noFill/>
        </p:spPr>
        <p:txBody>
          <a:bodyPr wrap="none" rtlCol="0">
            <a:spAutoFit/>
          </a:bodyPr>
          <a:lstStyle/>
          <a:p>
            <a:r>
              <a:rPr lang="cs-CZ" sz="3200" dirty="0" smtClean="0">
                <a:solidFill>
                  <a:schemeClr val="bg1"/>
                </a:solidFill>
              </a:rPr>
              <a:t>70% </a:t>
            </a:r>
            <a:r>
              <a:rPr lang="cs-CZ" sz="3200" dirty="0" smtClean="0"/>
              <a:t>80% </a:t>
            </a:r>
            <a:r>
              <a:rPr lang="cs-CZ" sz="3200" dirty="0" smtClean="0">
                <a:solidFill>
                  <a:schemeClr val="bg1"/>
                </a:solidFill>
              </a:rPr>
              <a:t>90%</a:t>
            </a:r>
            <a:endParaRPr lang="cs-CZ" sz="3200" dirty="0">
              <a:solidFill>
                <a:schemeClr val="bg1"/>
              </a:solidFill>
            </a:endParaRPr>
          </a:p>
        </p:txBody>
      </p:sp>
      <p:sp>
        <p:nvSpPr>
          <p:cNvPr id="7" name="TextovéPole 6"/>
          <p:cNvSpPr txBox="1"/>
          <p:nvPr/>
        </p:nvSpPr>
        <p:spPr>
          <a:xfrm>
            <a:off x="857251" y="3633218"/>
            <a:ext cx="5443157" cy="584775"/>
          </a:xfrm>
          <a:prstGeom prst="rect">
            <a:avLst/>
          </a:prstGeom>
          <a:noFill/>
        </p:spPr>
        <p:txBody>
          <a:bodyPr wrap="none" rtlCol="0">
            <a:spAutoFit/>
          </a:bodyPr>
          <a:lstStyle/>
          <a:p>
            <a:r>
              <a:rPr lang="cs-CZ" sz="3200" dirty="0"/>
              <a:t>Jaká je průměrná délka přežití ?</a:t>
            </a:r>
          </a:p>
        </p:txBody>
      </p:sp>
      <p:sp>
        <p:nvSpPr>
          <p:cNvPr id="8" name="TextovéPole 7"/>
          <p:cNvSpPr txBox="1"/>
          <p:nvPr/>
        </p:nvSpPr>
        <p:spPr>
          <a:xfrm>
            <a:off x="7389651" y="3633218"/>
            <a:ext cx="2443105" cy="584775"/>
          </a:xfrm>
          <a:prstGeom prst="rect">
            <a:avLst/>
          </a:prstGeom>
          <a:noFill/>
        </p:spPr>
        <p:txBody>
          <a:bodyPr wrap="none" rtlCol="0">
            <a:spAutoFit/>
          </a:bodyPr>
          <a:lstStyle/>
          <a:p>
            <a:r>
              <a:rPr lang="cs-CZ" sz="3200" dirty="0" smtClean="0">
                <a:solidFill>
                  <a:schemeClr val="bg1"/>
                </a:solidFill>
              </a:rPr>
              <a:t>7, 9 , </a:t>
            </a:r>
            <a:r>
              <a:rPr lang="cs-CZ" sz="3200" dirty="0" smtClean="0"/>
              <a:t>11 </a:t>
            </a:r>
            <a:r>
              <a:rPr lang="cs-CZ" sz="3200" dirty="0"/>
              <a:t>roků </a:t>
            </a:r>
          </a:p>
        </p:txBody>
      </p:sp>
    </p:spTree>
    <p:extLst>
      <p:ext uri="{BB962C8B-B14F-4D97-AF65-F5344CB8AC3E}">
        <p14:creationId xmlns:p14="http://schemas.microsoft.com/office/powerpoint/2010/main" val="766784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74889865"/>
              </p:ext>
            </p:extLst>
          </p:nvPr>
        </p:nvGraphicFramePr>
        <p:xfrm>
          <a:off x="571500" y="768397"/>
          <a:ext cx="9173334" cy="5232354"/>
        </p:xfrm>
        <a:graphic>
          <a:graphicData uri="http://schemas.openxmlformats.org/drawingml/2006/chart">
            <c:chart xmlns:c="http://schemas.openxmlformats.org/drawingml/2006/chart" xmlns:r="http://schemas.openxmlformats.org/officeDocument/2006/relationships" r:id="rId3"/>
          </a:graphicData>
        </a:graphic>
      </p:graphicFrame>
      <p:grpSp>
        <p:nvGrpSpPr>
          <p:cNvPr id="16" name="Group 15"/>
          <p:cNvGrpSpPr/>
          <p:nvPr/>
        </p:nvGrpSpPr>
        <p:grpSpPr>
          <a:xfrm>
            <a:off x="8307465" y="6096647"/>
            <a:ext cx="1979535" cy="815558"/>
            <a:chOff x="2" y="5400785"/>
            <a:chExt cx="4715932" cy="1457203"/>
          </a:xfrm>
        </p:grpSpPr>
        <p:pic>
          <p:nvPicPr>
            <p:cNvPr id="19" name="Picture 18"/>
            <p:cNvPicPr>
              <a:picLocks noChangeAspect="1"/>
            </p:cNvPicPr>
            <p:nvPr/>
          </p:nvPicPr>
          <p:blipFill>
            <a:blip r:embed="rId4" cstate="print"/>
            <a:stretch>
              <a:fillRect/>
            </a:stretch>
          </p:blipFill>
          <p:spPr>
            <a:xfrm>
              <a:off x="2" y="6240769"/>
              <a:ext cx="4715932" cy="617219"/>
            </a:xfrm>
            <a:prstGeom prst="rect">
              <a:avLst/>
            </a:prstGeom>
          </p:spPr>
        </p:pic>
        <p:sp>
          <p:nvSpPr>
            <p:cNvPr id="18" name="logo_citation"/>
            <p:cNvSpPr txBox="1"/>
            <p:nvPr/>
          </p:nvSpPr>
          <p:spPr>
            <a:xfrm>
              <a:off x="2" y="5400785"/>
              <a:ext cx="4086331" cy="824883"/>
            </a:xfrm>
            <a:prstGeom prst="rect">
              <a:avLst/>
            </a:prstGeom>
            <a:noFill/>
          </p:spPr>
          <p:txBody>
            <a:bodyPr wrap="square" lIns="27432" tIns="45720" rIns="0" rtlCol="0" anchor="ctr" anchorCtr="0">
              <a:spAutoFit/>
            </a:bodyPr>
            <a:lstStyle/>
            <a:p>
              <a:pPr algn="r"/>
              <a:r>
                <a:rPr lang="en-US" sz="1200" i="1" dirty="0">
                  <a:solidFill>
                    <a:srgbClr val="002060"/>
                  </a:solidFill>
                  <a:latin typeface="Calibri" panose="020F0502020204030204" pitchFamily="34" charset="0"/>
                  <a:cs typeface="Arial"/>
                </a:rPr>
                <a:t>JHLT. 2016 Oct</a:t>
              </a:r>
              <a:r>
                <a:rPr lang="en-US" sz="1200" i="1" dirty="0" smtClean="0">
                  <a:solidFill>
                    <a:srgbClr val="002060"/>
                  </a:solidFill>
                  <a:latin typeface="Calibri" panose="020F0502020204030204" pitchFamily="34" charset="0"/>
                  <a:cs typeface="Arial"/>
                </a:rPr>
                <a:t>;</a:t>
              </a:r>
              <a:r>
                <a:rPr lang="cs-CZ" sz="1200" i="1" dirty="0" smtClean="0">
                  <a:solidFill>
                    <a:srgbClr val="002060"/>
                  </a:solidFill>
                  <a:latin typeface="Calibri" panose="020F0502020204030204" pitchFamily="34" charset="0"/>
                  <a:cs typeface="Arial"/>
                </a:rPr>
                <a:t> </a:t>
              </a:r>
              <a:r>
                <a:rPr lang="en-US" sz="1200" i="1" dirty="0" smtClean="0">
                  <a:solidFill>
                    <a:srgbClr val="002060"/>
                  </a:solidFill>
                  <a:latin typeface="Calibri" panose="020F0502020204030204" pitchFamily="34" charset="0"/>
                  <a:cs typeface="Arial"/>
                </a:rPr>
                <a:t>35(10</a:t>
              </a:r>
              <a:r>
                <a:rPr lang="en-US" sz="1200" i="1" dirty="0">
                  <a:solidFill>
                    <a:srgbClr val="002060"/>
                  </a:solidFill>
                  <a:latin typeface="Calibri" panose="020F0502020204030204" pitchFamily="34" charset="0"/>
                  <a:cs typeface="Arial"/>
                </a:rPr>
                <a:t>): 1149-1205</a:t>
              </a:r>
            </a:p>
          </p:txBody>
        </p:sp>
      </p:grpSp>
      <p:sp>
        <p:nvSpPr>
          <p:cNvPr id="21" name="median_survival"/>
          <p:cNvSpPr txBox="1"/>
          <p:nvPr/>
        </p:nvSpPr>
        <p:spPr>
          <a:xfrm>
            <a:off x="6124575" y="1276351"/>
            <a:ext cx="3143250" cy="1162050"/>
          </a:xfrm>
          <a:prstGeom prst="rect">
            <a:avLst/>
          </a:prstGeom>
          <a:ln/>
        </p:spPr>
        <p:style>
          <a:lnRef idx="3">
            <a:schemeClr val="lt1"/>
          </a:lnRef>
          <a:fillRef idx="1">
            <a:schemeClr val="accent4"/>
          </a:fillRef>
          <a:effectRef idx="1">
            <a:schemeClr val="accent4"/>
          </a:effectRef>
          <a:fontRef idx="minor">
            <a:schemeClr val="lt1"/>
          </a:fontRef>
        </p:style>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1600" dirty="0">
                <a:latin typeface="Calibri" panose="020F0502020204030204" pitchFamily="34" charset="0"/>
              </a:rPr>
              <a:t>Median survival = 10.7 years;</a:t>
            </a:r>
          </a:p>
          <a:p>
            <a:pPr algn="r"/>
            <a:r>
              <a:rPr lang="cs-CZ" sz="1600" dirty="0" smtClean="0">
                <a:latin typeface="Calibri" panose="020F0502020204030204" pitchFamily="34" charset="0"/>
              </a:rPr>
              <a:t/>
            </a:r>
            <a:br>
              <a:rPr lang="cs-CZ" sz="1600" dirty="0" smtClean="0">
                <a:latin typeface="Calibri" panose="020F0502020204030204" pitchFamily="34" charset="0"/>
              </a:rPr>
            </a:br>
            <a:r>
              <a:rPr lang="en-US" sz="1600" dirty="0" smtClean="0">
                <a:latin typeface="Calibri" panose="020F0502020204030204" pitchFamily="34" charset="0"/>
              </a:rPr>
              <a:t>Median </a:t>
            </a:r>
            <a:r>
              <a:rPr lang="en-US" sz="1600" dirty="0">
                <a:latin typeface="Calibri" panose="020F0502020204030204" pitchFamily="34" charset="0"/>
              </a:rPr>
              <a:t>survival </a:t>
            </a:r>
            <a:r>
              <a:rPr lang="en-US" sz="1600" dirty="0" smtClean="0">
                <a:latin typeface="Calibri" panose="020F0502020204030204" pitchFamily="34" charset="0"/>
              </a:rPr>
              <a:t>conditional </a:t>
            </a:r>
            <a:r>
              <a:rPr lang="cs-CZ" sz="1600" dirty="0">
                <a:latin typeface="Calibri" panose="020F0502020204030204" pitchFamily="34" charset="0"/>
              </a:rPr>
              <a:t/>
            </a:r>
            <a:br>
              <a:rPr lang="cs-CZ" sz="1600" dirty="0">
                <a:latin typeface="Calibri" panose="020F0502020204030204" pitchFamily="34" charset="0"/>
              </a:rPr>
            </a:br>
            <a:r>
              <a:rPr lang="en-US" sz="1600" dirty="0">
                <a:latin typeface="Calibri" panose="020F0502020204030204" pitchFamily="34" charset="0"/>
              </a:rPr>
              <a:t>on surviving to 1 year </a:t>
            </a:r>
            <a:r>
              <a:rPr lang="en-US" sz="1600" dirty="0" smtClean="0">
                <a:latin typeface="Calibri" panose="020F0502020204030204" pitchFamily="34" charset="0"/>
              </a:rPr>
              <a:t>= </a:t>
            </a:r>
            <a:r>
              <a:rPr lang="en-US" sz="1600" dirty="0">
                <a:latin typeface="Calibri" panose="020F0502020204030204" pitchFamily="34" charset="0"/>
              </a:rPr>
              <a:t>13.3 years</a:t>
            </a:r>
          </a:p>
        </p:txBody>
      </p:sp>
    </p:spTree>
    <p:extLst>
      <p:ext uri="{BB962C8B-B14F-4D97-AF65-F5344CB8AC3E}">
        <p14:creationId xmlns:p14="http://schemas.microsoft.com/office/powerpoint/2010/main" val="262332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Přežívání Brno </a:t>
            </a:r>
            <a:endParaRPr lang="cs-CZ"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78504" y="802878"/>
            <a:ext cx="7108295" cy="5331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ovéPole 3"/>
          <p:cNvSpPr txBox="1"/>
          <p:nvPr/>
        </p:nvSpPr>
        <p:spPr>
          <a:xfrm>
            <a:off x="6534150" y="1371600"/>
            <a:ext cx="1896160" cy="369332"/>
          </a:xfrm>
          <a:prstGeom prst="rect">
            <a:avLst/>
          </a:prstGeom>
          <a:noFill/>
        </p:spPr>
        <p:txBody>
          <a:bodyPr wrap="none" rtlCol="0">
            <a:spAutoFit/>
          </a:bodyPr>
          <a:lstStyle/>
          <a:p>
            <a:r>
              <a:rPr lang="cs-CZ" dirty="0" smtClean="0"/>
              <a:t>Medián 12,6 roků </a:t>
            </a:r>
            <a:endParaRPr lang="cs-CZ" dirty="0"/>
          </a:p>
        </p:txBody>
      </p:sp>
    </p:spTree>
    <p:extLst>
      <p:ext uri="{BB962C8B-B14F-4D97-AF65-F5344CB8AC3E}">
        <p14:creationId xmlns:p14="http://schemas.microsoft.com/office/powerpoint/2010/main" val="16562045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942297"/>
              </p:ext>
            </p:extLst>
          </p:nvPr>
        </p:nvGraphicFramePr>
        <p:xfrm>
          <a:off x="800100" y="1371600"/>
          <a:ext cx="87630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1"/>
          <p:cNvSpPr txBox="1">
            <a:spLocks/>
          </p:cNvSpPr>
          <p:nvPr/>
        </p:nvSpPr>
        <p:spPr bwMode="auto">
          <a:xfrm>
            <a:off x="552450" y="1"/>
            <a:ext cx="9144000" cy="950938"/>
          </a:xfrm>
          <a:prstGeom prst="rect">
            <a:avLst/>
          </a:prstGeom>
          <a:solidFill>
            <a:schemeClr val="accent1">
              <a:lumMod val="75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tx1"/>
                </a:solidFill>
                <a:latin typeface="+mj-lt"/>
                <a:ea typeface="+mj-ea"/>
                <a:cs typeface="+mj-cs"/>
              </a:defRPr>
            </a:lvl1pPr>
            <a:lvl2pPr algn="ctr" rtl="0" eaLnBrk="1" fontAlgn="base" hangingPunct="1">
              <a:spcBef>
                <a:spcPct val="0"/>
              </a:spcBef>
              <a:spcAft>
                <a:spcPct val="0"/>
              </a:spcAft>
              <a:defRPr sz="4000" b="1">
                <a:solidFill>
                  <a:schemeClr val="tx2"/>
                </a:solidFill>
                <a:latin typeface="Arial" charset="0"/>
              </a:defRPr>
            </a:lvl2pPr>
            <a:lvl3pPr algn="ctr" rtl="0" eaLnBrk="1" fontAlgn="base" hangingPunct="1">
              <a:spcBef>
                <a:spcPct val="0"/>
              </a:spcBef>
              <a:spcAft>
                <a:spcPct val="0"/>
              </a:spcAft>
              <a:defRPr sz="4000" b="1">
                <a:solidFill>
                  <a:schemeClr val="tx2"/>
                </a:solidFill>
                <a:latin typeface="Arial" charset="0"/>
              </a:defRPr>
            </a:lvl3pPr>
            <a:lvl4pPr algn="ctr" rtl="0" eaLnBrk="1" fontAlgn="base" hangingPunct="1">
              <a:spcBef>
                <a:spcPct val="0"/>
              </a:spcBef>
              <a:spcAft>
                <a:spcPct val="0"/>
              </a:spcAft>
              <a:defRPr sz="4000" b="1">
                <a:solidFill>
                  <a:schemeClr val="tx2"/>
                </a:solidFill>
                <a:latin typeface="Arial" charset="0"/>
              </a:defRPr>
            </a:lvl4pPr>
            <a:lvl5pPr algn="ctr" rtl="0" eaLnBrk="1" fontAlgn="base" hangingPunct="1">
              <a:spcBef>
                <a:spcPct val="0"/>
              </a:spcBef>
              <a:spcAft>
                <a:spcPct val="0"/>
              </a:spcAft>
              <a:defRPr sz="4000" b="1">
                <a:solidFill>
                  <a:schemeClr val="tx2"/>
                </a:solidFill>
                <a:latin typeface="Arial" charset="0"/>
              </a:defRPr>
            </a:lvl5pPr>
            <a:lvl6pPr marL="457200" algn="ctr" rtl="0" eaLnBrk="1" fontAlgn="base" hangingPunct="1">
              <a:spcBef>
                <a:spcPct val="0"/>
              </a:spcBef>
              <a:spcAft>
                <a:spcPct val="0"/>
              </a:spcAft>
              <a:defRPr sz="4000" b="1">
                <a:solidFill>
                  <a:schemeClr val="tx2"/>
                </a:solidFill>
                <a:latin typeface="Arial" charset="0"/>
              </a:defRPr>
            </a:lvl6pPr>
            <a:lvl7pPr marL="914400" algn="ctr" rtl="0" eaLnBrk="1" fontAlgn="base" hangingPunct="1">
              <a:spcBef>
                <a:spcPct val="0"/>
              </a:spcBef>
              <a:spcAft>
                <a:spcPct val="0"/>
              </a:spcAft>
              <a:defRPr sz="4000" b="1">
                <a:solidFill>
                  <a:schemeClr val="tx2"/>
                </a:solidFill>
                <a:latin typeface="Arial" charset="0"/>
              </a:defRPr>
            </a:lvl7pPr>
            <a:lvl8pPr marL="1371600" algn="ctr" rtl="0" eaLnBrk="1" fontAlgn="base" hangingPunct="1">
              <a:spcBef>
                <a:spcPct val="0"/>
              </a:spcBef>
              <a:spcAft>
                <a:spcPct val="0"/>
              </a:spcAft>
              <a:defRPr sz="4000" b="1">
                <a:solidFill>
                  <a:schemeClr val="tx2"/>
                </a:solidFill>
                <a:latin typeface="Arial" charset="0"/>
              </a:defRPr>
            </a:lvl8pPr>
            <a:lvl9pPr marL="1828800" algn="ctr" rtl="0" eaLnBrk="1" fontAlgn="base" hangingPunct="1">
              <a:spcBef>
                <a:spcPct val="0"/>
              </a:spcBef>
              <a:spcAft>
                <a:spcPct val="0"/>
              </a:spcAft>
              <a:defRPr sz="4000" b="1">
                <a:solidFill>
                  <a:schemeClr val="tx2"/>
                </a:solidFill>
                <a:latin typeface="Arial" charset="0"/>
              </a:defRPr>
            </a:lvl9pPr>
          </a:lstStyle>
          <a:p>
            <a:r>
              <a:rPr lang="en-US" sz="2600" b="0" kern="0" dirty="0">
                <a:solidFill>
                  <a:schemeClr val="bg1"/>
                </a:solidFill>
                <a:latin typeface="Tw Cen MT" panose="020B0602020104020603" pitchFamily="34" charset="-18"/>
              </a:rPr>
              <a:t>Adult Heart Transplants</a:t>
            </a:r>
            <a:r>
              <a:rPr lang="en-US" sz="2800" b="0" kern="0" dirty="0">
                <a:solidFill>
                  <a:schemeClr val="bg1"/>
                </a:solidFill>
                <a:latin typeface="Tw Cen MT" panose="020B0602020104020603" pitchFamily="34" charset="-18"/>
              </a:rPr>
              <a:t/>
            </a:r>
            <a:br>
              <a:rPr lang="en-US" sz="2800" b="0" kern="0" dirty="0">
                <a:solidFill>
                  <a:schemeClr val="bg1"/>
                </a:solidFill>
                <a:latin typeface="Tw Cen MT" panose="020B0602020104020603" pitchFamily="34" charset="-18"/>
              </a:rPr>
            </a:br>
            <a:r>
              <a:rPr lang="en-US" sz="2400" b="0" kern="0" dirty="0">
                <a:solidFill>
                  <a:schemeClr val="bg1"/>
                </a:solidFill>
                <a:latin typeface="Tw Cen MT" panose="020B0602020104020603" pitchFamily="34" charset="-18"/>
              </a:rPr>
              <a:t>Kaplan-Meier Survival by Era </a:t>
            </a:r>
            <a:endParaRPr lang="en-US" sz="2000" b="0" kern="0" dirty="0">
              <a:solidFill>
                <a:schemeClr val="bg1"/>
              </a:solidFill>
              <a:latin typeface="Tw Cen MT" panose="020B0602020104020603" pitchFamily="34" charset="-18"/>
            </a:endParaRPr>
          </a:p>
        </p:txBody>
      </p:sp>
      <p:sp>
        <p:nvSpPr>
          <p:cNvPr id="23" name="median_survival"/>
          <p:cNvSpPr txBox="1"/>
          <p:nvPr/>
        </p:nvSpPr>
        <p:spPr>
          <a:xfrm>
            <a:off x="1681461" y="4795005"/>
            <a:ext cx="5271789" cy="521201"/>
          </a:xfrm>
          <a:prstGeom prst="rect">
            <a:avLst/>
          </a:prstGeom>
          <a:solidFill>
            <a:srgbClr val="000000"/>
          </a:solidFill>
          <a:ln>
            <a:solidFill>
              <a:schemeClr val="bg1">
                <a:lumMod val="85000"/>
              </a:schemeClr>
            </a:solidFill>
          </a:ln>
        </p:spPr>
        <p:txBody>
          <a:bodyPr wrap="square" lIns="45720" rIns="4572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a:solidFill>
                  <a:schemeClr val="bg1">
                    <a:lumMod val="95000"/>
                  </a:schemeClr>
                </a:solidFill>
              </a:rPr>
              <a:t>Median survival (years):</a:t>
            </a:r>
          </a:p>
          <a:p>
            <a:r>
              <a:rPr lang="en-US" sz="1400" dirty="0">
                <a:solidFill>
                  <a:schemeClr val="bg1">
                    <a:lumMod val="95000"/>
                  </a:schemeClr>
                </a:solidFill>
              </a:rPr>
              <a:t>1982-1991=8.5; 1992-2001=10.4; 2002-2008=11.9; 2009-6/2014=NA</a:t>
            </a:r>
          </a:p>
        </p:txBody>
      </p:sp>
      <p:sp>
        <p:nvSpPr>
          <p:cNvPr id="9" name="pvalues"/>
          <p:cNvSpPr txBox="1"/>
          <p:nvPr/>
        </p:nvSpPr>
        <p:spPr>
          <a:xfrm>
            <a:off x="1681461" y="4333270"/>
            <a:ext cx="4509977" cy="307777"/>
          </a:xfrm>
          <a:prstGeom prst="rect">
            <a:avLst/>
          </a:prstGeom>
          <a:solidFill>
            <a:schemeClr val="bg2"/>
          </a:solidFill>
        </p:spPr>
        <p:txBody>
          <a:bodyPr wrap="square" rtlCol="0">
            <a:spAutoFit/>
          </a:bodyPr>
          <a:lstStyle/>
          <a:p>
            <a:r>
              <a:rPr lang="en-US" sz="1400" dirty="0">
                <a:solidFill>
                  <a:srgbClr val="C00000"/>
                </a:solidFill>
              </a:rPr>
              <a:t>All pair-wise comparisons were significant at p &lt; 0.05.</a:t>
            </a:r>
          </a:p>
        </p:txBody>
      </p:sp>
      <p:sp>
        <p:nvSpPr>
          <p:cNvPr id="3" name="title_cohort"/>
          <p:cNvSpPr txBox="1"/>
          <p:nvPr/>
        </p:nvSpPr>
        <p:spPr>
          <a:xfrm>
            <a:off x="2608429" y="950938"/>
            <a:ext cx="5257800" cy="400110"/>
          </a:xfrm>
          <a:prstGeom prst="rect">
            <a:avLst/>
          </a:prstGeom>
          <a:noFill/>
        </p:spPr>
        <p:txBody>
          <a:bodyPr wrap="square" rtlCol="0">
            <a:spAutoFit/>
          </a:bodyPr>
          <a:lstStyle/>
          <a:p>
            <a:r>
              <a:rPr lang="en-US" sz="2000" b="1" kern="0" dirty="0"/>
              <a:t>(Transplants: January 1982 – June 2014)</a:t>
            </a:r>
          </a:p>
        </p:txBody>
      </p:sp>
      <p:pic>
        <p:nvPicPr>
          <p:cNvPr id="2" name="Obráze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450" y="289868"/>
            <a:ext cx="2295525" cy="371204"/>
          </a:xfrm>
          <a:prstGeom prst="rect">
            <a:avLst/>
          </a:prstGeom>
        </p:spPr>
      </p:pic>
    </p:spTree>
    <p:extLst>
      <p:ext uri="{BB962C8B-B14F-4D97-AF65-F5344CB8AC3E}">
        <p14:creationId xmlns:p14="http://schemas.microsoft.com/office/powerpoint/2010/main" val="68706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668915905"/>
              </p:ext>
            </p:extLst>
          </p:nvPr>
        </p:nvGraphicFramePr>
        <p:xfrm>
          <a:off x="518473" y="1447800"/>
          <a:ext cx="9389097"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1"/>
          <p:cNvSpPr txBox="1">
            <a:spLocks/>
          </p:cNvSpPr>
          <p:nvPr/>
        </p:nvSpPr>
        <p:spPr bwMode="auto">
          <a:xfrm>
            <a:off x="518473" y="1"/>
            <a:ext cx="9389097" cy="920470"/>
          </a:xfrm>
          <a:prstGeom prst="rect">
            <a:avLst/>
          </a:prstGeom>
          <a:solidFill>
            <a:schemeClr val="accent1">
              <a:lumMod val="75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tx1"/>
                </a:solidFill>
                <a:latin typeface="+mj-lt"/>
                <a:ea typeface="+mj-ea"/>
                <a:cs typeface="+mj-cs"/>
              </a:defRPr>
            </a:lvl1pPr>
            <a:lvl2pPr algn="ctr" rtl="0" eaLnBrk="1" fontAlgn="base" hangingPunct="1">
              <a:spcBef>
                <a:spcPct val="0"/>
              </a:spcBef>
              <a:spcAft>
                <a:spcPct val="0"/>
              </a:spcAft>
              <a:defRPr sz="4000" b="1">
                <a:solidFill>
                  <a:schemeClr val="tx2"/>
                </a:solidFill>
                <a:latin typeface="Arial" charset="0"/>
              </a:defRPr>
            </a:lvl2pPr>
            <a:lvl3pPr algn="ctr" rtl="0" eaLnBrk="1" fontAlgn="base" hangingPunct="1">
              <a:spcBef>
                <a:spcPct val="0"/>
              </a:spcBef>
              <a:spcAft>
                <a:spcPct val="0"/>
              </a:spcAft>
              <a:defRPr sz="4000" b="1">
                <a:solidFill>
                  <a:schemeClr val="tx2"/>
                </a:solidFill>
                <a:latin typeface="Arial" charset="0"/>
              </a:defRPr>
            </a:lvl3pPr>
            <a:lvl4pPr algn="ctr" rtl="0" eaLnBrk="1" fontAlgn="base" hangingPunct="1">
              <a:spcBef>
                <a:spcPct val="0"/>
              </a:spcBef>
              <a:spcAft>
                <a:spcPct val="0"/>
              </a:spcAft>
              <a:defRPr sz="4000" b="1">
                <a:solidFill>
                  <a:schemeClr val="tx2"/>
                </a:solidFill>
                <a:latin typeface="Arial" charset="0"/>
              </a:defRPr>
            </a:lvl4pPr>
            <a:lvl5pPr algn="ctr" rtl="0" eaLnBrk="1" fontAlgn="base" hangingPunct="1">
              <a:spcBef>
                <a:spcPct val="0"/>
              </a:spcBef>
              <a:spcAft>
                <a:spcPct val="0"/>
              </a:spcAft>
              <a:defRPr sz="4000" b="1">
                <a:solidFill>
                  <a:schemeClr val="tx2"/>
                </a:solidFill>
                <a:latin typeface="Arial" charset="0"/>
              </a:defRPr>
            </a:lvl5pPr>
            <a:lvl6pPr marL="457200" algn="ctr" rtl="0" eaLnBrk="1" fontAlgn="base" hangingPunct="1">
              <a:spcBef>
                <a:spcPct val="0"/>
              </a:spcBef>
              <a:spcAft>
                <a:spcPct val="0"/>
              </a:spcAft>
              <a:defRPr sz="4000" b="1">
                <a:solidFill>
                  <a:schemeClr val="tx2"/>
                </a:solidFill>
                <a:latin typeface="Arial" charset="0"/>
              </a:defRPr>
            </a:lvl6pPr>
            <a:lvl7pPr marL="914400" algn="ctr" rtl="0" eaLnBrk="1" fontAlgn="base" hangingPunct="1">
              <a:spcBef>
                <a:spcPct val="0"/>
              </a:spcBef>
              <a:spcAft>
                <a:spcPct val="0"/>
              </a:spcAft>
              <a:defRPr sz="4000" b="1">
                <a:solidFill>
                  <a:schemeClr val="tx2"/>
                </a:solidFill>
                <a:latin typeface="Arial" charset="0"/>
              </a:defRPr>
            </a:lvl7pPr>
            <a:lvl8pPr marL="1371600" algn="ctr" rtl="0" eaLnBrk="1" fontAlgn="base" hangingPunct="1">
              <a:spcBef>
                <a:spcPct val="0"/>
              </a:spcBef>
              <a:spcAft>
                <a:spcPct val="0"/>
              </a:spcAft>
              <a:defRPr sz="4000" b="1">
                <a:solidFill>
                  <a:schemeClr val="tx2"/>
                </a:solidFill>
                <a:latin typeface="Arial" charset="0"/>
              </a:defRPr>
            </a:lvl8pPr>
            <a:lvl9pPr marL="1828800" algn="ctr" rtl="0" eaLnBrk="1" fontAlgn="base" hangingPunct="1">
              <a:spcBef>
                <a:spcPct val="0"/>
              </a:spcBef>
              <a:spcAft>
                <a:spcPct val="0"/>
              </a:spcAft>
              <a:defRPr sz="4000" b="1">
                <a:solidFill>
                  <a:schemeClr val="tx2"/>
                </a:solidFill>
                <a:latin typeface="Arial" charset="0"/>
              </a:defRPr>
            </a:lvl9pPr>
          </a:lstStyle>
          <a:p>
            <a:r>
              <a:rPr lang="en-US" sz="2200" kern="0" dirty="0">
                <a:solidFill>
                  <a:schemeClr val="bg1"/>
                </a:solidFill>
              </a:rPr>
              <a:t>Adult Heart Transplants</a:t>
            </a:r>
            <a:br>
              <a:rPr lang="en-US" sz="2200" kern="0" dirty="0">
                <a:solidFill>
                  <a:schemeClr val="bg1"/>
                </a:solidFill>
              </a:rPr>
            </a:br>
            <a:r>
              <a:rPr lang="en-US" sz="2200" kern="0" dirty="0">
                <a:solidFill>
                  <a:schemeClr val="bg1"/>
                </a:solidFill>
              </a:rPr>
              <a:t>Kaplan-Meier Survival by Era Conditional on Survival to </a:t>
            </a:r>
            <a:r>
              <a:rPr lang="en-US" sz="2200" kern="0" dirty="0" smtClean="0">
                <a:solidFill>
                  <a:schemeClr val="bg1"/>
                </a:solidFill>
              </a:rPr>
              <a:t>1</a:t>
            </a:r>
            <a:r>
              <a:rPr lang="cs-CZ" sz="2200" kern="0" dirty="0" smtClean="0">
                <a:solidFill>
                  <a:schemeClr val="bg1"/>
                </a:solidFill>
              </a:rPr>
              <a:t> </a:t>
            </a:r>
            <a:r>
              <a:rPr lang="cs-CZ" sz="2200" kern="0" dirty="0" err="1" smtClean="0">
                <a:solidFill>
                  <a:schemeClr val="bg1"/>
                </a:solidFill>
              </a:rPr>
              <a:t>Year</a:t>
            </a:r>
            <a:r>
              <a:rPr lang="cs-CZ" sz="2200" kern="0" dirty="0" smtClean="0">
                <a:solidFill>
                  <a:schemeClr val="bg1"/>
                </a:solidFill>
              </a:rPr>
              <a:t> </a:t>
            </a:r>
            <a:endParaRPr lang="en-US" sz="2200" kern="0" dirty="0">
              <a:solidFill>
                <a:schemeClr val="bg1"/>
              </a:solidFill>
            </a:endParaRPr>
          </a:p>
        </p:txBody>
      </p:sp>
      <p:sp>
        <p:nvSpPr>
          <p:cNvPr id="25" name="median_survival"/>
          <p:cNvSpPr txBox="1"/>
          <p:nvPr/>
        </p:nvSpPr>
        <p:spPr>
          <a:xfrm>
            <a:off x="1441123" y="4792234"/>
            <a:ext cx="5346175" cy="533385"/>
          </a:xfrm>
          <a:prstGeom prst="rect">
            <a:avLst/>
          </a:prstGeom>
          <a:solidFill>
            <a:srgbClr val="000000"/>
          </a:solidFill>
          <a:ln>
            <a:solidFill>
              <a:schemeClr val="bg1">
                <a:lumMod val="75000"/>
              </a:schemeClr>
            </a:solidFill>
          </a:ln>
        </p:spPr>
        <p:txBody>
          <a:bodyPr wrap="square" lIns="45720" rIns="4572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a:solidFill>
                  <a:schemeClr val="bg1"/>
                </a:solidFill>
              </a:rPr>
              <a:t>Median survival (years):</a:t>
            </a:r>
          </a:p>
          <a:p>
            <a:r>
              <a:rPr lang="en-US" sz="1400" dirty="0">
                <a:solidFill>
                  <a:schemeClr val="bg1"/>
                </a:solidFill>
              </a:rPr>
              <a:t>1982-1991=11.8; 1992-2001=13.2; 2002-2008=NA; 2009-6/2014=NA</a:t>
            </a:r>
          </a:p>
        </p:txBody>
      </p:sp>
      <p:sp>
        <p:nvSpPr>
          <p:cNvPr id="9" name="pvalues"/>
          <p:cNvSpPr txBox="1"/>
          <p:nvPr/>
        </p:nvSpPr>
        <p:spPr>
          <a:xfrm>
            <a:off x="1441123" y="4235762"/>
            <a:ext cx="4858701" cy="523220"/>
          </a:xfrm>
          <a:prstGeom prst="rect">
            <a:avLst/>
          </a:prstGeom>
          <a:solidFill>
            <a:schemeClr val="bg2"/>
          </a:solidFill>
          <a:ln>
            <a:noFill/>
          </a:ln>
        </p:spPr>
        <p:txBody>
          <a:bodyPr wrap="square" lIns="0" rIns="0" rtlCol="0">
            <a:spAutoFit/>
          </a:bodyPr>
          <a:lstStyle/>
          <a:p>
            <a:pPr marL="84138"/>
            <a:r>
              <a:rPr lang="en-US" sz="1400" dirty="0">
                <a:solidFill>
                  <a:srgbClr val="C00000"/>
                </a:solidFill>
              </a:rPr>
              <a:t>All pair-wise comparisons were significant at p &lt; 0.05 except 1992-2001 vs. 2009-6/2014 and 2002-2008 vs. 2009-6/2014.</a:t>
            </a:r>
          </a:p>
        </p:txBody>
      </p:sp>
      <p:sp>
        <p:nvSpPr>
          <p:cNvPr id="19" name="title_cohort"/>
          <p:cNvSpPr txBox="1"/>
          <p:nvPr/>
        </p:nvSpPr>
        <p:spPr>
          <a:xfrm>
            <a:off x="2838866" y="953723"/>
            <a:ext cx="5735058" cy="400110"/>
          </a:xfrm>
          <a:prstGeom prst="rect">
            <a:avLst/>
          </a:prstGeom>
          <a:noFill/>
        </p:spPr>
        <p:txBody>
          <a:bodyPr wrap="square" rtlCol="0">
            <a:spAutoFit/>
          </a:bodyPr>
          <a:lstStyle/>
          <a:p>
            <a:r>
              <a:rPr lang="en-US" sz="2000" b="1" kern="0" dirty="0"/>
              <a:t>(Transplants: January 1982 – June 2014)</a:t>
            </a:r>
            <a:endParaRPr lang="en-US" sz="2000" b="1" dirty="0"/>
          </a:p>
        </p:txBody>
      </p:sp>
      <p:pic>
        <p:nvPicPr>
          <p:cNvPr id="13" name="Obráze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341" y="1"/>
            <a:ext cx="2295525" cy="371204"/>
          </a:xfrm>
          <a:prstGeom prst="rect">
            <a:avLst/>
          </a:prstGeom>
        </p:spPr>
      </p:pic>
    </p:spTree>
    <p:extLst>
      <p:ext uri="{BB962C8B-B14F-4D97-AF65-F5344CB8AC3E}">
        <p14:creationId xmlns:p14="http://schemas.microsoft.com/office/powerpoint/2010/main" val="3094317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32052192"/>
              </p:ext>
            </p:extLst>
          </p:nvPr>
        </p:nvGraphicFramePr>
        <p:xfrm>
          <a:off x="386499" y="1308100"/>
          <a:ext cx="9492792" cy="48641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1"/>
          <p:cNvSpPr txBox="1">
            <a:spLocks/>
          </p:cNvSpPr>
          <p:nvPr/>
        </p:nvSpPr>
        <p:spPr bwMode="auto">
          <a:xfrm>
            <a:off x="495300" y="10076"/>
            <a:ext cx="9144000" cy="872650"/>
          </a:xfrm>
          <a:prstGeom prst="rect">
            <a:avLst/>
          </a:prstGeom>
          <a:solidFill>
            <a:schemeClr val="accent1">
              <a:lumMod val="75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tx1"/>
                </a:solidFill>
                <a:latin typeface="+mj-lt"/>
                <a:ea typeface="+mj-ea"/>
                <a:cs typeface="+mj-cs"/>
              </a:defRPr>
            </a:lvl1pPr>
            <a:lvl2pPr algn="ctr" rtl="0" eaLnBrk="1" fontAlgn="base" hangingPunct="1">
              <a:spcBef>
                <a:spcPct val="0"/>
              </a:spcBef>
              <a:spcAft>
                <a:spcPct val="0"/>
              </a:spcAft>
              <a:defRPr sz="4000" b="1">
                <a:solidFill>
                  <a:schemeClr val="tx2"/>
                </a:solidFill>
                <a:latin typeface="Arial" charset="0"/>
              </a:defRPr>
            </a:lvl2pPr>
            <a:lvl3pPr algn="ctr" rtl="0" eaLnBrk="1" fontAlgn="base" hangingPunct="1">
              <a:spcBef>
                <a:spcPct val="0"/>
              </a:spcBef>
              <a:spcAft>
                <a:spcPct val="0"/>
              </a:spcAft>
              <a:defRPr sz="4000" b="1">
                <a:solidFill>
                  <a:schemeClr val="tx2"/>
                </a:solidFill>
                <a:latin typeface="Arial" charset="0"/>
              </a:defRPr>
            </a:lvl3pPr>
            <a:lvl4pPr algn="ctr" rtl="0" eaLnBrk="1" fontAlgn="base" hangingPunct="1">
              <a:spcBef>
                <a:spcPct val="0"/>
              </a:spcBef>
              <a:spcAft>
                <a:spcPct val="0"/>
              </a:spcAft>
              <a:defRPr sz="4000" b="1">
                <a:solidFill>
                  <a:schemeClr val="tx2"/>
                </a:solidFill>
                <a:latin typeface="Arial" charset="0"/>
              </a:defRPr>
            </a:lvl4pPr>
            <a:lvl5pPr algn="ctr" rtl="0" eaLnBrk="1" fontAlgn="base" hangingPunct="1">
              <a:spcBef>
                <a:spcPct val="0"/>
              </a:spcBef>
              <a:spcAft>
                <a:spcPct val="0"/>
              </a:spcAft>
              <a:defRPr sz="4000" b="1">
                <a:solidFill>
                  <a:schemeClr val="tx2"/>
                </a:solidFill>
                <a:latin typeface="Arial" charset="0"/>
              </a:defRPr>
            </a:lvl5pPr>
            <a:lvl6pPr marL="457200" algn="ctr" rtl="0" eaLnBrk="1" fontAlgn="base" hangingPunct="1">
              <a:spcBef>
                <a:spcPct val="0"/>
              </a:spcBef>
              <a:spcAft>
                <a:spcPct val="0"/>
              </a:spcAft>
              <a:defRPr sz="4000" b="1">
                <a:solidFill>
                  <a:schemeClr val="tx2"/>
                </a:solidFill>
                <a:latin typeface="Arial" charset="0"/>
              </a:defRPr>
            </a:lvl6pPr>
            <a:lvl7pPr marL="914400" algn="ctr" rtl="0" eaLnBrk="1" fontAlgn="base" hangingPunct="1">
              <a:spcBef>
                <a:spcPct val="0"/>
              </a:spcBef>
              <a:spcAft>
                <a:spcPct val="0"/>
              </a:spcAft>
              <a:defRPr sz="4000" b="1">
                <a:solidFill>
                  <a:schemeClr val="tx2"/>
                </a:solidFill>
                <a:latin typeface="Arial" charset="0"/>
              </a:defRPr>
            </a:lvl7pPr>
            <a:lvl8pPr marL="1371600" algn="ctr" rtl="0" eaLnBrk="1" fontAlgn="base" hangingPunct="1">
              <a:spcBef>
                <a:spcPct val="0"/>
              </a:spcBef>
              <a:spcAft>
                <a:spcPct val="0"/>
              </a:spcAft>
              <a:defRPr sz="4000" b="1">
                <a:solidFill>
                  <a:schemeClr val="tx2"/>
                </a:solidFill>
                <a:latin typeface="Arial" charset="0"/>
              </a:defRPr>
            </a:lvl8pPr>
            <a:lvl9pPr marL="1828800" algn="ctr" rtl="0" eaLnBrk="1" fontAlgn="base" hangingPunct="1">
              <a:spcBef>
                <a:spcPct val="0"/>
              </a:spcBef>
              <a:spcAft>
                <a:spcPct val="0"/>
              </a:spcAft>
              <a:defRPr sz="4000" b="1">
                <a:solidFill>
                  <a:schemeClr val="tx2"/>
                </a:solidFill>
                <a:latin typeface="Arial" charset="0"/>
              </a:defRPr>
            </a:lvl9pPr>
          </a:lstStyle>
          <a:p>
            <a:r>
              <a:rPr lang="en-US" sz="2600" kern="0" dirty="0">
                <a:solidFill>
                  <a:schemeClr val="bg1"/>
                </a:solidFill>
              </a:rPr>
              <a:t>Adult Heart Transplants</a:t>
            </a:r>
            <a:r>
              <a:rPr lang="en-US" sz="2800" kern="0" dirty="0">
                <a:solidFill>
                  <a:schemeClr val="bg1"/>
                </a:solidFill>
              </a:rPr>
              <a:t/>
            </a:r>
            <a:br>
              <a:rPr lang="en-US" sz="2800" kern="0" dirty="0">
                <a:solidFill>
                  <a:schemeClr val="bg1"/>
                </a:solidFill>
              </a:rPr>
            </a:br>
            <a:r>
              <a:rPr lang="en-US" sz="2400" kern="0" dirty="0">
                <a:solidFill>
                  <a:schemeClr val="bg1"/>
                </a:solidFill>
              </a:rPr>
              <a:t>Kaplan-Meier Survival by Age </a:t>
            </a:r>
            <a:r>
              <a:rPr lang="en-US" sz="2400" kern="0" dirty="0" smtClean="0">
                <a:solidFill>
                  <a:schemeClr val="bg1"/>
                </a:solidFill>
              </a:rPr>
              <a:t>Group</a:t>
            </a:r>
            <a:endParaRPr lang="en-US" sz="2000" kern="0" dirty="0">
              <a:solidFill>
                <a:schemeClr val="bg1"/>
              </a:solidFill>
            </a:endParaRPr>
          </a:p>
        </p:txBody>
      </p:sp>
      <p:sp>
        <p:nvSpPr>
          <p:cNvPr id="22" name="median_survival"/>
          <p:cNvSpPr txBox="1"/>
          <p:nvPr/>
        </p:nvSpPr>
        <p:spPr>
          <a:xfrm>
            <a:off x="5463985" y="1846603"/>
            <a:ext cx="4023788" cy="609589"/>
          </a:xfrm>
          <a:prstGeom prst="rect">
            <a:avLst/>
          </a:prstGeom>
          <a:solidFill>
            <a:srgbClr val="000000"/>
          </a:solidFill>
          <a:ln>
            <a:solidFill>
              <a:schemeClr val="bg1">
                <a:lumMod val="75000"/>
              </a:schemeClr>
            </a:solidFill>
          </a:ln>
        </p:spPr>
        <p:txBody>
          <a:bodyPr wrap="squar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1400" dirty="0">
                <a:solidFill>
                  <a:schemeClr val="bg1"/>
                </a:solidFill>
              </a:rPr>
              <a:t>Median survival (years):</a:t>
            </a:r>
          </a:p>
          <a:p>
            <a:pPr algn="r"/>
            <a:r>
              <a:rPr lang="en-US" sz="1400" dirty="0">
                <a:solidFill>
                  <a:schemeClr val="bg1"/>
                </a:solidFill>
              </a:rPr>
              <a:t>18-39=12.6; 40-59=10.7; 60-69=9.1; 70+=8.3</a:t>
            </a:r>
          </a:p>
        </p:txBody>
      </p:sp>
      <p:sp>
        <p:nvSpPr>
          <p:cNvPr id="9" name="pvalues"/>
          <p:cNvSpPr txBox="1"/>
          <p:nvPr/>
        </p:nvSpPr>
        <p:spPr>
          <a:xfrm>
            <a:off x="7173797" y="2642884"/>
            <a:ext cx="2313975" cy="523220"/>
          </a:xfrm>
          <a:prstGeom prst="rect">
            <a:avLst/>
          </a:prstGeom>
          <a:solidFill>
            <a:srgbClr val="92D050"/>
          </a:solidFill>
          <a:ln>
            <a:noFill/>
          </a:ln>
        </p:spPr>
        <p:txBody>
          <a:bodyPr wrap="square" rtlCol="0">
            <a:spAutoFit/>
          </a:bodyPr>
          <a:lstStyle/>
          <a:p>
            <a:pPr algn="r"/>
            <a:r>
              <a:rPr lang="en-US" sz="1400" dirty="0">
                <a:solidFill>
                  <a:srgbClr val="002060"/>
                </a:solidFill>
              </a:rPr>
              <a:t>All pair-wise comparisons </a:t>
            </a:r>
            <a:r>
              <a:rPr lang="cs-CZ" sz="1400" dirty="0" smtClean="0">
                <a:solidFill>
                  <a:srgbClr val="002060"/>
                </a:solidFill>
              </a:rPr>
              <a:t/>
            </a:r>
            <a:br>
              <a:rPr lang="cs-CZ" sz="1400" dirty="0" smtClean="0">
                <a:solidFill>
                  <a:srgbClr val="002060"/>
                </a:solidFill>
              </a:rPr>
            </a:br>
            <a:r>
              <a:rPr lang="en-US" sz="1400" dirty="0" smtClean="0">
                <a:solidFill>
                  <a:srgbClr val="002060"/>
                </a:solidFill>
              </a:rPr>
              <a:t>were </a:t>
            </a:r>
            <a:r>
              <a:rPr lang="en-US" sz="1400" dirty="0">
                <a:solidFill>
                  <a:srgbClr val="002060"/>
                </a:solidFill>
              </a:rPr>
              <a:t>significant at p &lt; 0.05.</a:t>
            </a:r>
          </a:p>
        </p:txBody>
      </p:sp>
      <p:sp>
        <p:nvSpPr>
          <p:cNvPr id="3" name="title_cohort"/>
          <p:cNvSpPr txBox="1"/>
          <p:nvPr/>
        </p:nvSpPr>
        <p:spPr>
          <a:xfrm>
            <a:off x="2605813" y="907990"/>
            <a:ext cx="5105400" cy="400110"/>
          </a:xfrm>
          <a:prstGeom prst="rect">
            <a:avLst/>
          </a:prstGeom>
          <a:noFill/>
        </p:spPr>
        <p:txBody>
          <a:bodyPr wrap="square" rtlCol="0">
            <a:spAutoFit/>
          </a:bodyPr>
          <a:lstStyle/>
          <a:p>
            <a:r>
              <a:rPr lang="en-US" sz="2000" b="1" kern="0"/>
              <a:t>(Transplants: January 1982 – June 2014)</a:t>
            </a:r>
            <a:endParaRPr lang="en-US" sz="2000" b="1" kern="0" dirty="0"/>
          </a:p>
        </p:txBody>
      </p:sp>
      <p:pic>
        <p:nvPicPr>
          <p:cNvPr id="14" name="Obráze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0" y="54576"/>
            <a:ext cx="2295525" cy="371204"/>
          </a:xfrm>
          <a:prstGeom prst="rect">
            <a:avLst/>
          </a:prstGeom>
        </p:spPr>
      </p:pic>
    </p:spTree>
    <p:extLst>
      <p:ext uri="{BB962C8B-B14F-4D97-AF65-F5344CB8AC3E}">
        <p14:creationId xmlns:p14="http://schemas.microsoft.com/office/powerpoint/2010/main" val="3881101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238903660"/>
              </p:ext>
            </p:extLst>
          </p:nvPr>
        </p:nvGraphicFramePr>
        <p:xfrm>
          <a:off x="424206" y="1271312"/>
          <a:ext cx="9215094" cy="4900888"/>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1"/>
          <p:cNvSpPr txBox="1">
            <a:spLocks/>
          </p:cNvSpPr>
          <p:nvPr/>
        </p:nvSpPr>
        <p:spPr bwMode="auto">
          <a:xfrm>
            <a:off x="495300" y="-256"/>
            <a:ext cx="9144000" cy="871458"/>
          </a:xfrm>
          <a:prstGeom prst="rect">
            <a:avLst/>
          </a:prstGeom>
          <a:solidFill>
            <a:schemeClr val="accent1">
              <a:lumMod val="75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tx1"/>
                </a:solidFill>
                <a:latin typeface="+mj-lt"/>
                <a:ea typeface="+mj-ea"/>
                <a:cs typeface="+mj-cs"/>
              </a:defRPr>
            </a:lvl1pPr>
            <a:lvl2pPr algn="ctr" rtl="0" eaLnBrk="1" fontAlgn="base" hangingPunct="1">
              <a:spcBef>
                <a:spcPct val="0"/>
              </a:spcBef>
              <a:spcAft>
                <a:spcPct val="0"/>
              </a:spcAft>
              <a:defRPr sz="4000" b="1">
                <a:solidFill>
                  <a:schemeClr val="tx2"/>
                </a:solidFill>
                <a:latin typeface="Arial" charset="0"/>
              </a:defRPr>
            </a:lvl2pPr>
            <a:lvl3pPr algn="ctr" rtl="0" eaLnBrk="1" fontAlgn="base" hangingPunct="1">
              <a:spcBef>
                <a:spcPct val="0"/>
              </a:spcBef>
              <a:spcAft>
                <a:spcPct val="0"/>
              </a:spcAft>
              <a:defRPr sz="4000" b="1">
                <a:solidFill>
                  <a:schemeClr val="tx2"/>
                </a:solidFill>
                <a:latin typeface="Arial" charset="0"/>
              </a:defRPr>
            </a:lvl3pPr>
            <a:lvl4pPr algn="ctr" rtl="0" eaLnBrk="1" fontAlgn="base" hangingPunct="1">
              <a:spcBef>
                <a:spcPct val="0"/>
              </a:spcBef>
              <a:spcAft>
                <a:spcPct val="0"/>
              </a:spcAft>
              <a:defRPr sz="4000" b="1">
                <a:solidFill>
                  <a:schemeClr val="tx2"/>
                </a:solidFill>
                <a:latin typeface="Arial" charset="0"/>
              </a:defRPr>
            </a:lvl4pPr>
            <a:lvl5pPr algn="ctr" rtl="0" eaLnBrk="1" fontAlgn="base" hangingPunct="1">
              <a:spcBef>
                <a:spcPct val="0"/>
              </a:spcBef>
              <a:spcAft>
                <a:spcPct val="0"/>
              </a:spcAft>
              <a:defRPr sz="4000" b="1">
                <a:solidFill>
                  <a:schemeClr val="tx2"/>
                </a:solidFill>
                <a:latin typeface="Arial" charset="0"/>
              </a:defRPr>
            </a:lvl5pPr>
            <a:lvl6pPr marL="457200" algn="ctr" rtl="0" eaLnBrk="1" fontAlgn="base" hangingPunct="1">
              <a:spcBef>
                <a:spcPct val="0"/>
              </a:spcBef>
              <a:spcAft>
                <a:spcPct val="0"/>
              </a:spcAft>
              <a:defRPr sz="4000" b="1">
                <a:solidFill>
                  <a:schemeClr val="tx2"/>
                </a:solidFill>
                <a:latin typeface="Arial" charset="0"/>
              </a:defRPr>
            </a:lvl6pPr>
            <a:lvl7pPr marL="914400" algn="ctr" rtl="0" eaLnBrk="1" fontAlgn="base" hangingPunct="1">
              <a:spcBef>
                <a:spcPct val="0"/>
              </a:spcBef>
              <a:spcAft>
                <a:spcPct val="0"/>
              </a:spcAft>
              <a:defRPr sz="4000" b="1">
                <a:solidFill>
                  <a:schemeClr val="tx2"/>
                </a:solidFill>
                <a:latin typeface="Arial" charset="0"/>
              </a:defRPr>
            </a:lvl7pPr>
            <a:lvl8pPr marL="1371600" algn="ctr" rtl="0" eaLnBrk="1" fontAlgn="base" hangingPunct="1">
              <a:spcBef>
                <a:spcPct val="0"/>
              </a:spcBef>
              <a:spcAft>
                <a:spcPct val="0"/>
              </a:spcAft>
              <a:defRPr sz="4000" b="1">
                <a:solidFill>
                  <a:schemeClr val="tx2"/>
                </a:solidFill>
                <a:latin typeface="Arial" charset="0"/>
              </a:defRPr>
            </a:lvl8pPr>
            <a:lvl9pPr marL="1828800" algn="ctr" rtl="0" eaLnBrk="1" fontAlgn="base" hangingPunct="1">
              <a:spcBef>
                <a:spcPct val="0"/>
              </a:spcBef>
              <a:spcAft>
                <a:spcPct val="0"/>
              </a:spcAft>
              <a:defRPr sz="4000" b="1">
                <a:solidFill>
                  <a:schemeClr val="tx2"/>
                </a:solidFill>
                <a:latin typeface="Arial" charset="0"/>
              </a:defRPr>
            </a:lvl9pPr>
          </a:lstStyle>
          <a:p>
            <a:r>
              <a:rPr lang="en-US" sz="2600" kern="0" dirty="0">
                <a:solidFill>
                  <a:schemeClr val="bg1"/>
                </a:solidFill>
              </a:rPr>
              <a:t>Adult Heart Transplants</a:t>
            </a:r>
            <a:r>
              <a:rPr lang="en-US" sz="2800" kern="0" dirty="0">
                <a:solidFill>
                  <a:schemeClr val="bg1"/>
                </a:solidFill>
              </a:rPr>
              <a:t/>
            </a:r>
            <a:br>
              <a:rPr lang="en-US" sz="2800" kern="0" dirty="0">
                <a:solidFill>
                  <a:schemeClr val="bg1"/>
                </a:solidFill>
              </a:rPr>
            </a:br>
            <a:r>
              <a:rPr lang="en-US" sz="2400" kern="0" dirty="0">
                <a:solidFill>
                  <a:schemeClr val="bg1"/>
                </a:solidFill>
              </a:rPr>
              <a:t>Kaplan-Meier Survival by Recipient </a:t>
            </a:r>
            <a:r>
              <a:rPr lang="en-US" sz="2400" kern="0" dirty="0" smtClean="0">
                <a:solidFill>
                  <a:schemeClr val="bg1"/>
                </a:solidFill>
              </a:rPr>
              <a:t>Gender</a:t>
            </a:r>
            <a:endParaRPr lang="en-US" sz="2000" kern="0" dirty="0">
              <a:solidFill>
                <a:schemeClr val="bg1"/>
              </a:solidFill>
            </a:endParaRPr>
          </a:p>
        </p:txBody>
      </p:sp>
      <p:sp>
        <p:nvSpPr>
          <p:cNvPr id="23" name="median_survival"/>
          <p:cNvSpPr txBox="1"/>
          <p:nvPr/>
        </p:nvSpPr>
        <p:spPr>
          <a:xfrm>
            <a:off x="1439366" y="4734613"/>
            <a:ext cx="2362135" cy="533385"/>
          </a:xfrm>
          <a:prstGeom prst="rect">
            <a:avLst/>
          </a:prstGeom>
          <a:solidFill>
            <a:srgbClr val="000000"/>
          </a:solidFill>
          <a:ln>
            <a:solidFill>
              <a:srgbClr val="E7DEDA"/>
            </a:solidFill>
          </a:ln>
        </p:spPr>
        <p:txBody>
          <a:bodyPr wrap="squar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a:solidFill>
                  <a:schemeClr val="bg1"/>
                </a:solidFill>
              </a:rPr>
              <a:t>Median survival (years): Male=10.3; Female=11.2</a:t>
            </a:r>
            <a:endParaRPr lang="en-US" sz="1400" dirty="0">
              <a:solidFill>
                <a:schemeClr val="bg1"/>
              </a:solidFill>
            </a:endParaRPr>
          </a:p>
        </p:txBody>
      </p:sp>
      <p:sp>
        <p:nvSpPr>
          <p:cNvPr id="3" name="title_cohort"/>
          <p:cNvSpPr txBox="1"/>
          <p:nvPr/>
        </p:nvSpPr>
        <p:spPr>
          <a:xfrm>
            <a:off x="2620434" y="871202"/>
            <a:ext cx="5334000" cy="400110"/>
          </a:xfrm>
          <a:prstGeom prst="rect">
            <a:avLst/>
          </a:prstGeom>
          <a:noFill/>
        </p:spPr>
        <p:txBody>
          <a:bodyPr wrap="square" rtlCol="0">
            <a:spAutoFit/>
          </a:bodyPr>
          <a:lstStyle/>
          <a:p>
            <a:r>
              <a:rPr lang="en-US" sz="2000" b="1" kern="0" dirty="0"/>
              <a:t>(Transplants: January 1982 – June 2014)</a:t>
            </a:r>
          </a:p>
        </p:txBody>
      </p:sp>
    </p:spTree>
    <p:extLst>
      <p:ext uri="{BB962C8B-B14F-4D97-AF65-F5344CB8AC3E}">
        <p14:creationId xmlns:p14="http://schemas.microsoft.com/office/powerpoint/2010/main" val="391696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z="4000" b="0" dirty="0" smtClean="0"/>
              <a:t>Kdo má šanci na 10 roků a více..</a:t>
            </a:r>
            <a:endParaRPr lang="cs-CZ" sz="4000" b="0" dirty="0"/>
          </a:p>
        </p:txBody>
      </p:sp>
      <p:sp>
        <p:nvSpPr>
          <p:cNvPr id="3" name="Zástupný symbol pro obsah 2"/>
          <p:cNvSpPr>
            <a:spLocks noGrp="1"/>
          </p:cNvSpPr>
          <p:nvPr>
            <p:ph idx="1"/>
          </p:nvPr>
        </p:nvSpPr>
        <p:spPr>
          <a:xfrm>
            <a:off x="891481" y="1559646"/>
            <a:ext cx="8486775" cy="4337273"/>
          </a:xfrm>
        </p:spPr>
        <p:txBody>
          <a:bodyPr>
            <a:normAutofit/>
          </a:bodyPr>
          <a:lstStyle/>
          <a:p>
            <a:pPr marL="631825" indent="-631825">
              <a:lnSpc>
                <a:spcPct val="200000"/>
              </a:lnSpc>
            </a:pPr>
            <a:r>
              <a:rPr lang="cs-CZ" sz="3200" dirty="0" smtClean="0"/>
              <a:t>Věk v  době TS pod 55 roků</a:t>
            </a:r>
          </a:p>
          <a:p>
            <a:pPr marL="631825" indent="-631825">
              <a:lnSpc>
                <a:spcPct val="200000"/>
              </a:lnSpc>
            </a:pPr>
            <a:r>
              <a:rPr lang="cs-CZ" sz="3200" dirty="0" smtClean="0"/>
              <a:t>Bez nutnosti umělé ventilace před TS</a:t>
            </a:r>
          </a:p>
          <a:p>
            <a:pPr marL="631825" indent="-631825">
              <a:lnSpc>
                <a:spcPct val="200000"/>
              </a:lnSpc>
            </a:pPr>
            <a:r>
              <a:rPr lang="cs-CZ" sz="3200" dirty="0" smtClean="0"/>
              <a:t>Mladý dárce </a:t>
            </a:r>
            <a:endParaRPr lang="cs-CZ" sz="3200" dirty="0"/>
          </a:p>
        </p:txBody>
      </p:sp>
    </p:spTree>
    <p:extLst>
      <p:ext uri="{BB962C8B-B14F-4D97-AF65-F5344CB8AC3E}">
        <p14:creationId xmlns:p14="http://schemas.microsoft.com/office/powerpoint/2010/main" val="134312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0" dirty="0" smtClean="0"/>
              <a:t>Jak dlouho?</a:t>
            </a:r>
            <a:endParaRPr lang="cs-CZ" b="0" dirty="0"/>
          </a:p>
        </p:txBody>
      </p:sp>
      <p:sp>
        <p:nvSpPr>
          <p:cNvPr id="3" name="Zástupný symbol pro obsah 2"/>
          <p:cNvSpPr>
            <a:spLocks noGrp="1"/>
          </p:cNvSpPr>
          <p:nvPr>
            <p:ph idx="1"/>
          </p:nvPr>
        </p:nvSpPr>
        <p:spPr/>
        <p:txBody>
          <a:bodyPr>
            <a:normAutofit/>
          </a:bodyPr>
          <a:lstStyle/>
          <a:p>
            <a:pPr marL="536575" indent="-536575"/>
            <a:r>
              <a:rPr lang="cs-CZ" sz="3200" dirty="0" smtClean="0"/>
              <a:t>Nejdelší přežití po TS 33-34 roků </a:t>
            </a:r>
            <a:endParaRPr lang="cs-CZ" sz="3200" dirty="0"/>
          </a:p>
        </p:txBody>
      </p:sp>
    </p:spTree>
    <p:extLst>
      <p:ext uri="{BB962C8B-B14F-4D97-AF65-F5344CB8AC3E}">
        <p14:creationId xmlns:p14="http://schemas.microsoft.com/office/powerpoint/2010/main" val="2750420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b="0" dirty="0" smtClean="0"/>
              <a:t>Může pacient ovlivnit přežití?</a:t>
            </a:r>
            <a:endParaRPr lang="cs-CZ" b="0" dirty="0"/>
          </a:p>
        </p:txBody>
      </p:sp>
      <p:sp>
        <p:nvSpPr>
          <p:cNvPr id="5" name="Zástupný symbol pro obsah 4"/>
          <p:cNvSpPr>
            <a:spLocks noGrp="1"/>
          </p:cNvSpPr>
          <p:nvPr>
            <p:ph idx="1"/>
          </p:nvPr>
        </p:nvSpPr>
        <p:spPr/>
        <p:txBody>
          <a:bodyPr/>
          <a:lstStyle/>
          <a:p>
            <a:endParaRPr lang="cs-CZ" dirty="0"/>
          </a:p>
        </p:txBody>
      </p:sp>
    </p:spTree>
    <p:extLst>
      <p:ext uri="{BB962C8B-B14F-4D97-AF65-F5344CB8AC3E}">
        <p14:creationId xmlns:p14="http://schemas.microsoft.com/office/powerpoint/2010/main" val="57995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b="0" dirty="0" smtClean="0"/>
              <a:t>Může pacient ovlivnit přežití?</a:t>
            </a:r>
            <a:endParaRPr lang="cs-CZ" b="0" dirty="0"/>
          </a:p>
        </p:txBody>
      </p:sp>
      <p:sp>
        <p:nvSpPr>
          <p:cNvPr id="3" name="Zástupný symbol pro obsah 2"/>
          <p:cNvSpPr>
            <a:spLocks noGrp="1"/>
          </p:cNvSpPr>
          <p:nvPr>
            <p:ph idx="1"/>
          </p:nvPr>
        </p:nvSpPr>
        <p:spPr>
          <a:xfrm>
            <a:off x="1545995" y="2697611"/>
            <a:ext cx="7352907" cy="946957"/>
          </a:xfrm>
          <a:solidFill>
            <a:srgbClr val="92D050"/>
          </a:solidFill>
          <a:ln>
            <a:solidFill>
              <a:schemeClr val="accent1"/>
            </a:solidFill>
          </a:ln>
          <a:scene3d>
            <a:camera prst="orthographicFront"/>
            <a:lightRig rig="threePt" dir="t"/>
          </a:scene3d>
          <a:sp3d>
            <a:bevelT/>
          </a:sp3d>
        </p:spPr>
        <p:txBody>
          <a:bodyPr>
            <a:noAutofit/>
          </a:bodyPr>
          <a:lstStyle/>
          <a:p>
            <a:pPr marL="0" indent="0" algn="ctr">
              <a:buNone/>
            </a:pPr>
            <a:r>
              <a:rPr lang="cs-CZ" sz="5400" spc="300" dirty="0"/>
              <a:t>Zdravý životní styl </a:t>
            </a:r>
          </a:p>
        </p:txBody>
      </p:sp>
      <p:sp>
        <p:nvSpPr>
          <p:cNvPr id="4" name="TextovéPole 3"/>
          <p:cNvSpPr txBox="1"/>
          <p:nvPr/>
        </p:nvSpPr>
        <p:spPr>
          <a:xfrm rot="473529">
            <a:off x="2495095" y="945053"/>
            <a:ext cx="5172663" cy="1397894"/>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prstTxWarp prst="textFadeUp">
              <a:avLst/>
            </a:prstTxWarp>
            <a:spAutoFit/>
            <a:scene3d>
              <a:camera prst="isometricOffAxis1Right"/>
              <a:lightRig rig="soft" dir="tl">
                <a:rot lat="0" lon="0" rev="0"/>
              </a:lightRig>
            </a:scene3d>
            <a:sp3d contourW="25400" prstMaterial="matte">
              <a:bevelT w="25400" h="55880" prst="artDeco"/>
              <a:contourClr>
                <a:schemeClr val="accent2">
                  <a:tint val="20000"/>
                </a:schemeClr>
              </a:contourClr>
            </a:sp3d>
          </a:bodyPr>
          <a:lstStyle/>
          <a:p>
            <a:r>
              <a:rPr lang="cs-CZ" sz="4800" b="1" spc="50" dirty="0">
                <a:ln w="11430"/>
                <a:solidFill>
                  <a:srgbClr val="92D050"/>
                </a:solidFill>
                <a:effectLst>
                  <a:outerShdw blurRad="76200" dist="50800" dir="5400000" algn="tl" rotWithShape="0">
                    <a:srgbClr val="000000">
                      <a:alpha val="65000"/>
                    </a:srgbClr>
                  </a:outerShdw>
                </a:effectLst>
              </a:rPr>
              <a:t>ANO</a:t>
            </a:r>
          </a:p>
        </p:txBody>
      </p:sp>
      <p:sp>
        <p:nvSpPr>
          <p:cNvPr id="8" name="TextovéPole 7"/>
          <p:cNvSpPr txBox="1"/>
          <p:nvPr/>
        </p:nvSpPr>
        <p:spPr>
          <a:xfrm>
            <a:off x="1517126" y="4238623"/>
            <a:ext cx="1552540" cy="1938992"/>
          </a:xfrm>
          <a:prstGeom prst="rect">
            <a:avLst/>
          </a:prstGeom>
          <a:noFill/>
          <a:ln>
            <a:noFill/>
          </a:ln>
        </p:spPr>
        <p:txBody>
          <a:bodyPr wrap="none" rtlCol="0">
            <a:spAutoFit/>
          </a:bodyPr>
          <a:lstStyle/>
          <a:p>
            <a:pPr algn="r">
              <a:lnSpc>
                <a:spcPct val="125000"/>
              </a:lnSpc>
            </a:pPr>
            <a:r>
              <a:rPr lang="cs-CZ" sz="2400" dirty="0" smtClean="0"/>
              <a:t>obezita</a:t>
            </a:r>
            <a:br>
              <a:rPr lang="cs-CZ" sz="2400" dirty="0" smtClean="0"/>
            </a:br>
            <a:r>
              <a:rPr lang="cs-CZ" sz="2400" dirty="0" smtClean="0"/>
              <a:t>cukrovka</a:t>
            </a:r>
            <a:br>
              <a:rPr lang="cs-CZ" sz="2400" dirty="0" smtClean="0"/>
            </a:br>
            <a:r>
              <a:rPr lang="cs-CZ" sz="2400" dirty="0" smtClean="0"/>
              <a:t>vysoký tlak</a:t>
            </a:r>
            <a:br>
              <a:rPr lang="cs-CZ" sz="2400" dirty="0" smtClean="0"/>
            </a:br>
            <a:r>
              <a:rPr lang="cs-CZ" sz="2400" dirty="0" smtClean="0"/>
              <a:t>zlozvyky</a:t>
            </a:r>
            <a:endParaRPr lang="cs-CZ" sz="2400" dirty="0"/>
          </a:p>
        </p:txBody>
      </p:sp>
      <p:pic>
        <p:nvPicPr>
          <p:cNvPr id="1026" name="Picture 2" descr="http://mlpg.com.au/wp-content/uploads/positive-negativ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7270" y="3874417"/>
            <a:ext cx="3451349" cy="2303198"/>
          </a:xfrm>
          <a:prstGeom prst="rect">
            <a:avLst/>
          </a:prstGeom>
          <a:noFill/>
          <a:extLst>
            <a:ext uri="{909E8E84-426E-40DD-AFC4-6F175D3DCCD1}">
              <a14:hiddenFill xmlns:a14="http://schemas.microsoft.com/office/drawing/2010/main">
                <a:solidFill>
                  <a:srgbClr val="FFFFFF"/>
                </a:solidFill>
              </a14:hiddenFill>
            </a:ext>
          </a:extLst>
        </p:spPr>
      </p:pic>
      <p:sp>
        <p:nvSpPr>
          <p:cNvPr id="9" name="TextovéPole 8"/>
          <p:cNvSpPr txBox="1"/>
          <p:nvPr/>
        </p:nvSpPr>
        <p:spPr>
          <a:xfrm>
            <a:off x="7316223" y="4704347"/>
            <a:ext cx="966034" cy="1015663"/>
          </a:xfrm>
          <a:prstGeom prst="rect">
            <a:avLst/>
          </a:prstGeom>
          <a:noFill/>
          <a:ln>
            <a:noFill/>
          </a:ln>
        </p:spPr>
        <p:txBody>
          <a:bodyPr wrap="none" rtlCol="0">
            <a:spAutoFit/>
          </a:bodyPr>
          <a:lstStyle/>
          <a:p>
            <a:pPr>
              <a:lnSpc>
                <a:spcPct val="125000"/>
              </a:lnSpc>
            </a:pPr>
            <a:r>
              <a:rPr lang="cs-CZ" sz="2400" dirty="0" smtClean="0"/>
              <a:t>strava</a:t>
            </a:r>
            <a:br>
              <a:rPr lang="cs-CZ" sz="2400" dirty="0" smtClean="0"/>
            </a:br>
            <a:r>
              <a:rPr lang="cs-CZ" sz="2400" dirty="0" smtClean="0"/>
              <a:t>pohyb</a:t>
            </a:r>
            <a:endParaRPr lang="cs-CZ" sz="2400" dirty="0"/>
          </a:p>
        </p:txBody>
      </p:sp>
    </p:spTree>
    <p:extLst>
      <p:ext uri="{BB962C8B-B14F-4D97-AF65-F5344CB8AC3E}">
        <p14:creationId xmlns:p14="http://schemas.microsoft.com/office/powerpoint/2010/main" val="3924050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fade">
                                      <p:cBhvr>
                                        <p:cTn id="28" dur="1000"/>
                                        <p:tgtEl>
                                          <p:spTgt spid="1026"/>
                                        </p:tgtEl>
                                      </p:cBhvr>
                                    </p:animEffect>
                                    <p:anim calcmode="lin" valueType="num">
                                      <p:cBhvr>
                                        <p:cTn id="29" dur="1000" fill="hold"/>
                                        <p:tgtEl>
                                          <p:spTgt spid="1026"/>
                                        </p:tgtEl>
                                        <p:attrNameLst>
                                          <p:attrName>ppt_x</p:attrName>
                                        </p:attrNameLst>
                                      </p:cBhvr>
                                      <p:tavLst>
                                        <p:tav tm="0">
                                          <p:val>
                                            <p:strVal val="#ppt_x"/>
                                          </p:val>
                                        </p:tav>
                                        <p:tav tm="100000">
                                          <p:val>
                                            <p:strVal val="#ppt_x"/>
                                          </p:val>
                                        </p:tav>
                                      </p:tavLst>
                                    </p:anim>
                                    <p:anim calcmode="lin" valueType="num">
                                      <p:cBhvr>
                                        <p:cTn id="30"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Dieta …</a:t>
            </a:r>
            <a:endParaRPr lang="cs-CZ" dirty="0"/>
          </a:p>
        </p:txBody>
      </p:sp>
      <p:sp>
        <p:nvSpPr>
          <p:cNvPr id="3" name="Zástupný symbol pro obsah 2"/>
          <p:cNvSpPr>
            <a:spLocks noGrp="1"/>
          </p:cNvSpPr>
          <p:nvPr>
            <p:ph idx="1"/>
          </p:nvPr>
        </p:nvSpPr>
        <p:spPr>
          <a:xfrm>
            <a:off x="2057400" y="3966486"/>
            <a:ext cx="8229600" cy="3001492"/>
          </a:xfrm>
        </p:spPr>
        <p:txBody>
          <a:bodyPr>
            <a:normAutofit/>
          </a:bodyPr>
          <a:lstStyle/>
          <a:p>
            <a:pPr marL="442913" indent="-442913"/>
            <a:r>
              <a:rPr lang="cs-CZ" dirty="0" smtClean="0"/>
              <a:t>Zvýšená chuť k jídlu (vliv kortikoidů?)</a:t>
            </a:r>
          </a:p>
          <a:p>
            <a:pPr marL="442913" indent="-442913"/>
            <a:r>
              <a:rPr lang="cs-CZ" dirty="0"/>
              <a:t>Psychika ?</a:t>
            </a:r>
          </a:p>
          <a:p>
            <a:pPr marL="442913" indent="-442913"/>
            <a:r>
              <a:rPr lang="cs-CZ" dirty="0" smtClean="0"/>
              <a:t>Zvýšení hladiny cukrů, cholesterolu, tuků </a:t>
            </a:r>
          </a:p>
          <a:p>
            <a:pPr marL="442913" indent="-442913"/>
            <a:r>
              <a:rPr lang="cs-CZ" dirty="0" smtClean="0"/>
              <a:t>Obezita </a:t>
            </a:r>
            <a:endParaRPr lang="cs-CZ" dirty="0"/>
          </a:p>
        </p:txBody>
      </p:sp>
      <p:pic>
        <p:nvPicPr>
          <p:cNvPr id="4" name="Picture 2" descr="http://www.freepngimg.com/download/fruit/4-2-fruit-png-ima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076" y="818768"/>
            <a:ext cx="3245449" cy="28207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www.pngall.com/wp-content/uploads/2016/03/Vegetable-Free-PNG-Imag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9297" y="878864"/>
            <a:ext cx="3679205" cy="27606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files.pekarny-blansko.webnode.cz/200000357-1c1051d0a4/peciv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7202" y="897007"/>
            <a:ext cx="3175346" cy="2865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10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Obezita</a:t>
            </a:r>
            <a:endParaRPr lang="cs-CZ" dirty="0"/>
          </a:p>
        </p:txBody>
      </p:sp>
      <p:pic>
        <p:nvPicPr>
          <p:cNvPr id="8" name="Picture 2" descr="C:\Users\petnem\Pictures\imagesC145I0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4213" y="1715078"/>
            <a:ext cx="4704594" cy="309110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petnem\Pictures\imagesFPV8U5B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530" y="1700807"/>
            <a:ext cx="4624307" cy="310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962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Cukrovka, kouření</a:t>
            </a:r>
            <a:endParaRPr lang="cs-CZ" dirty="0"/>
          </a:p>
        </p:txBody>
      </p:sp>
      <p:pic>
        <p:nvPicPr>
          <p:cNvPr id="3" name="Picture 2" descr="C:\Users\petnem\Pictures\cukr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861" y="2133569"/>
            <a:ext cx="4344275" cy="28909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petnem\Pictures\bez názvu.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8412" y="2133569"/>
            <a:ext cx="5145147" cy="2890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0407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b" anchorCtr="0">
            <a:noAutofit/>
          </a:bodyPr>
          <a:lstStyle/>
          <a:p>
            <a:endParaRPr lang="cs-CZ" dirty="0"/>
          </a:p>
        </p:txBody>
      </p:sp>
      <p:sp>
        <p:nvSpPr>
          <p:cNvPr id="3" name="Zástupný symbol pro obsah 2"/>
          <p:cNvSpPr>
            <a:spLocks noGrp="1"/>
          </p:cNvSpPr>
          <p:nvPr>
            <p:ph idx="1"/>
          </p:nvPr>
        </p:nvSpPr>
        <p:spPr/>
        <p:txBody>
          <a:bodyPr>
            <a:normAutofit/>
          </a:bodyPr>
          <a:lstStyle/>
          <a:p>
            <a:r>
              <a:rPr lang="cs-CZ" sz="2800" dirty="0" smtClean="0">
                <a:solidFill>
                  <a:schemeClr val="bg1"/>
                </a:solidFill>
              </a:rPr>
              <a:t>Délka života</a:t>
            </a:r>
          </a:p>
          <a:p>
            <a:endParaRPr lang="cs-CZ" sz="2800" dirty="0"/>
          </a:p>
          <a:p>
            <a:r>
              <a:rPr lang="cs-CZ" sz="2800" dirty="0" smtClean="0"/>
              <a:t>Kvalita života </a:t>
            </a:r>
            <a:endParaRPr lang="cs-CZ" sz="2800" dirty="0"/>
          </a:p>
        </p:txBody>
      </p:sp>
    </p:spTree>
    <p:extLst>
      <p:ext uri="{BB962C8B-B14F-4D97-AF65-F5344CB8AC3E}">
        <p14:creationId xmlns:p14="http://schemas.microsoft.com/office/powerpoint/2010/main" val="3188659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Kvalita života</a:t>
            </a:r>
            <a:endParaRPr lang="cs-CZ"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53583" y="680036"/>
            <a:ext cx="4700423" cy="2450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9437" y="1314834"/>
            <a:ext cx="4456112" cy="183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583" y="3259083"/>
            <a:ext cx="4608512" cy="295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9437" y="3259083"/>
            <a:ext cx="4627563" cy="295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910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wipe(down)">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wipe(down)">
                                      <p:cBhvr>
                                        <p:cTn id="17" dur="5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29"/>
                                        </p:tgtEl>
                                        <p:attrNameLst>
                                          <p:attrName>style.visibility</p:attrName>
                                        </p:attrNameLst>
                                      </p:cBhvr>
                                      <p:to>
                                        <p:strVal val="visible"/>
                                      </p:to>
                                    </p:set>
                                    <p:animEffect transition="in" filter="wipe(down)">
                                      <p:cBhvr>
                                        <p:cTn id="22"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Pohyb</a:t>
            </a:r>
            <a:endParaRPr lang="cs-CZ" dirty="0"/>
          </a:p>
        </p:txBody>
      </p:sp>
      <p:pic>
        <p:nvPicPr>
          <p:cNvPr id="9" name="Picture 2" descr="C:\Users\petnem\Pictures\images0YPEY2E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9113" y="1088859"/>
            <a:ext cx="3024336" cy="226533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petnem\Pictures\imagesA2MUSAK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1661" y="1067373"/>
            <a:ext cx="3053020" cy="228681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petnem\Pictures\imagesKO8PT71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9113" y="3503275"/>
            <a:ext cx="3024336" cy="226533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petnem\Pictures\images6OY17VNM.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5497" y="4062436"/>
            <a:ext cx="4430410" cy="170589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C:\Users\petnem\Pictures\imagesQWBD3QU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8435" y="1808938"/>
            <a:ext cx="4869970"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678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Pohyb </a:t>
            </a:r>
            <a:endParaRPr lang="cs-CZ"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4755" y="1074340"/>
            <a:ext cx="6593946" cy="4945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94269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Sport </a:t>
            </a:r>
            <a:endParaRPr lang="cs-CZ" dirty="0"/>
          </a:p>
        </p:txBody>
      </p:sp>
      <p:sp>
        <p:nvSpPr>
          <p:cNvPr id="3" name="Zástupný symbol pro obsah 2"/>
          <p:cNvSpPr>
            <a:spLocks noGrp="1"/>
          </p:cNvSpPr>
          <p:nvPr>
            <p:ph idx="1"/>
          </p:nvPr>
        </p:nvSpPr>
        <p:spPr>
          <a:xfrm>
            <a:off x="857251" y="1084082"/>
            <a:ext cx="8486775" cy="4826524"/>
          </a:xfrm>
        </p:spPr>
        <p:txBody>
          <a:bodyPr>
            <a:normAutofit lnSpcReduction="10000"/>
          </a:bodyPr>
          <a:lstStyle/>
          <a:p>
            <a:pPr marL="442913" indent="-442913">
              <a:spcBef>
                <a:spcPts val="1800"/>
              </a:spcBef>
            </a:pPr>
            <a:r>
              <a:rPr lang="cs-CZ" dirty="0" smtClean="0"/>
              <a:t>Kanadská studie </a:t>
            </a:r>
          </a:p>
          <a:p>
            <a:pPr marL="442913" indent="-442913">
              <a:spcBef>
                <a:spcPts val="1800"/>
              </a:spcBef>
            </a:pPr>
            <a:r>
              <a:rPr lang="cs-CZ" dirty="0" smtClean="0"/>
              <a:t>43 pacientů, věk 57 roků, 5,5 roku po TS</a:t>
            </a:r>
          </a:p>
          <a:p>
            <a:pPr marL="442913" indent="-442913">
              <a:spcBef>
                <a:spcPts val="1800"/>
              </a:spcBef>
            </a:pPr>
            <a:r>
              <a:rPr lang="cs-CZ" dirty="0" smtClean="0"/>
              <a:t>Rozdělení do dvou skupin:</a:t>
            </a:r>
          </a:p>
          <a:p>
            <a:pPr marL="442913" indent="-442913">
              <a:spcBef>
                <a:spcPts val="1800"/>
              </a:spcBef>
            </a:pPr>
            <a:r>
              <a:rPr lang="cs-CZ" dirty="0" smtClean="0"/>
              <a:t>Normální životospráva</a:t>
            </a:r>
          </a:p>
          <a:p>
            <a:pPr marL="442913" indent="-442913">
              <a:spcBef>
                <a:spcPts val="1800"/>
              </a:spcBef>
            </a:pPr>
            <a:r>
              <a:rPr lang="cs-CZ" dirty="0" smtClean="0"/>
              <a:t>Cvičení 12 týdnů</a:t>
            </a:r>
          </a:p>
          <a:p>
            <a:pPr marL="762975" lvl="1" indent="-442913">
              <a:spcBef>
                <a:spcPts val="1800"/>
              </a:spcBef>
            </a:pPr>
            <a:r>
              <a:rPr lang="cs-CZ" dirty="0" smtClean="0"/>
              <a:t>Silová (2x týdně, 10-15 opakování, 1-2 série ) - leg </a:t>
            </a:r>
            <a:r>
              <a:rPr lang="cs-CZ" dirty="0" err="1" smtClean="0"/>
              <a:t>press</a:t>
            </a:r>
            <a:r>
              <a:rPr lang="cs-CZ" dirty="0" smtClean="0"/>
              <a:t>, </a:t>
            </a:r>
            <a:r>
              <a:rPr lang="cs-CZ" dirty="0" err="1" smtClean="0"/>
              <a:t>chest</a:t>
            </a:r>
            <a:r>
              <a:rPr lang="cs-CZ" dirty="0" smtClean="0"/>
              <a:t> </a:t>
            </a:r>
            <a:r>
              <a:rPr lang="cs-CZ" dirty="0" err="1" smtClean="0"/>
              <a:t>press</a:t>
            </a:r>
            <a:r>
              <a:rPr lang="cs-CZ" dirty="0" smtClean="0"/>
              <a:t>, </a:t>
            </a:r>
            <a:r>
              <a:rPr lang="cs-CZ" dirty="0" err="1" smtClean="0"/>
              <a:t>latissimus</a:t>
            </a:r>
            <a:r>
              <a:rPr lang="cs-CZ" dirty="0" smtClean="0"/>
              <a:t> </a:t>
            </a:r>
            <a:r>
              <a:rPr lang="cs-CZ" dirty="0" err="1" smtClean="0"/>
              <a:t>dorzi</a:t>
            </a:r>
            <a:r>
              <a:rPr lang="cs-CZ" dirty="0" smtClean="0"/>
              <a:t> </a:t>
            </a:r>
            <a:r>
              <a:rPr lang="cs-CZ" dirty="0" err="1" smtClean="0"/>
              <a:t>pulldown</a:t>
            </a:r>
            <a:r>
              <a:rPr lang="cs-CZ" dirty="0" smtClean="0"/>
              <a:t>, </a:t>
            </a:r>
            <a:r>
              <a:rPr lang="cs-CZ" dirty="0" err="1" smtClean="0"/>
              <a:t>arm</a:t>
            </a:r>
            <a:r>
              <a:rPr lang="cs-CZ" dirty="0" smtClean="0"/>
              <a:t> </a:t>
            </a:r>
            <a:r>
              <a:rPr lang="cs-CZ" dirty="0" err="1" smtClean="0"/>
              <a:t>curls</a:t>
            </a:r>
            <a:endParaRPr lang="cs-CZ" dirty="0" smtClean="0"/>
          </a:p>
          <a:p>
            <a:pPr marL="762975" lvl="1" indent="-442913">
              <a:spcBef>
                <a:spcPts val="1800"/>
              </a:spcBef>
            </a:pPr>
            <a:r>
              <a:rPr lang="cs-CZ" dirty="0" smtClean="0"/>
              <a:t>Aerobní  (5x týdně, 30-45 minut) - chodící pás, kolo – trenažér (spinning)</a:t>
            </a:r>
            <a:endParaRPr lang="cs-CZ" dirty="0"/>
          </a:p>
        </p:txBody>
      </p:sp>
    </p:spTree>
    <p:extLst>
      <p:ext uri="{BB962C8B-B14F-4D97-AF65-F5344CB8AC3E}">
        <p14:creationId xmlns:p14="http://schemas.microsoft.com/office/powerpoint/2010/main" val="416921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élník 2"/>
          <p:cNvSpPr/>
          <p:nvPr/>
        </p:nvSpPr>
        <p:spPr>
          <a:xfrm>
            <a:off x="954244" y="787438"/>
            <a:ext cx="3920825" cy="2618760"/>
          </a:xfrm>
          <a:prstGeom prst="rect">
            <a:avLst/>
          </a:pr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Obdélník 8"/>
          <p:cNvSpPr/>
          <p:nvPr/>
        </p:nvSpPr>
        <p:spPr>
          <a:xfrm>
            <a:off x="954244" y="3507404"/>
            <a:ext cx="3920825" cy="2618760"/>
          </a:xfrm>
          <a:prstGeom prst="rect">
            <a:avLst/>
          </a:pr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Obdélník 9"/>
          <p:cNvSpPr/>
          <p:nvPr/>
        </p:nvSpPr>
        <p:spPr>
          <a:xfrm>
            <a:off x="5237708" y="787438"/>
            <a:ext cx="3920825" cy="2618760"/>
          </a:xfrm>
          <a:prstGeom prst="rect">
            <a:avLst/>
          </a:pr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Obdélník 10"/>
          <p:cNvSpPr/>
          <p:nvPr/>
        </p:nvSpPr>
        <p:spPr>
          <a:xfrm>
            <a:off x="5237708" y="3507404"/>
            <a:ext cx="3920825" cy="2618760"/>
          </a:xfrm>
          <a:prstGeom prst="rect">
            <a:avLst/>
          </a:pr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1"/>
          <p:cNvSpPr>
            <a:spLocks noGrp="1"/>
          </p:cNvSpPr>
          <p:nvPr>
            <p:ph type="title"/>
          </p:nvPr>
        </p:nvSpPr>
        <p:spPr/>
        <p:txBody>
          <a:bodyPr/>
          <a:lstStyle/>
          <a:p>
            <a:endParaRPr lang="cs-CZ"/>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1530"/>
          <a:stretch/>
        </p:blipFill>
        <p:spPr bwMode="auto">
          <a:xfrm>
            <a:off x="5439267" y="865605"/>
            <a:ext cx="3563332" cy="2367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874" r="1567" b="2791"/>
          <a:stretch/>
        </p:blipFill>
        <p:spPr bwMode="auto">
          <a:xfrm>
            <a:off x="5439266" y="3573815"/>
            <a:ext cx="3440783" cy="2440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b="2441"/>
          <a:stretch/>
        </p:blipFill>
        <p:spPr bwMode="auto">
          <a:xfrm>
            <a:off x="1101954" y="3615606"/>
            <a:ext cx="3714321" cy="2426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1990" y="886120"/>
            <a:ext cx="3714285" cy="2480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ástupný symbol pro obsah 3"/>
          <p:cNvSpPr>
            <a:spLocks noGrp="1"/>
          </p:cNvSpPr>
          <p:nvPr>
            <p:ph idx="1"/>
          </p:nvPr>
        </p:nvSpPr>
        <p:spPr>
          <a:xfrm>
            <a:off x="8935864" y="6080445"/>
            <a:ext cx="442392" cy="45719"/>
          </a:xfrm>
        </p:spPr>
        <p:txBody>
          <a:bodyPr>
            <a:normAutofit fontScale="25000" lnSpcReduction="20000"/>
          </a:bodyPr>
          <a:lstStyle/>
          <a:p>
            <a:endParaRPr lang="cs-CZ" dirty="0"/>
          </a:p>
        </p:txBody>
      </p:sp>
    </p:spTree>
    <p:extLst>
      <p:ext uri="{BB962C8B-B14F-4D97-AF65-F5344CB8AC3E}">
        <p14:creationId xmlns:p14="http://schemas.microsoft.com/office/powerpoint/2010/main" val="1362523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z="3600" b="0" dirty="0" err="1" smtClean="0"/>
              <a:t>Exercise</a:t>
            </a:r>
            <a:r>
              <a:rPr lang="cs-CZ" sz="3600" b="0" dirty="0" smtClean="0"/>
              <a:t> </a:t>
            </a:r>
            <a:r>
              <a:rPr lang="cs-CZ" sz="3600" b="0" dirty="0" err="1" smtClean="0"/>
              <a:t>training</a:t>
            </a:r>
            <a:r>
              <a:rPr lang="cs-CZ" sz="3600" b="0" dirty="0" smtClean="0"/>
              <a:t> and </a:t>
            </a:r>
            <a:r>
              <a:rPr lang="cs-CZ" sz="3600" b="0" dirty="0" err="1" smtClean="0"/>
              <a:t>Heart</a:t>
            </a:r>
            <a:r>
              <a:rPr lang="cs-CZ" sz="3600" b="0" dirty="0" smtClean="0"/>
              <a:t> </a:t>
            </a:r>
            <a:r>
              <a:rPr lang="cs-CZ" sz="3600" b="0" dirty="0" err="1" smtClean="0"/>
              <a:t>transplantation</a:t>
            </a:r>
            <a:endParaRPr lang="cs-CZ" sz="3600" b="0" dirty="0"/>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267"/>
          <a:stretch/>
        </p:blipFill>
        <p:spPr bwMode="auto">
          <a:xfrm>
            <a:off x="857251" y="801082"/>
            <a:ext cx="8742654" cy="5398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171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Důsledky </a:t>
            </a:r>
            <a:endParaRPr lang="cs-CZ" dirty="0"/>
          </a:p>
        </p:txBody>
      </p:sp>
      <p:sp>
        <p:nvSpPr>
          <p:cNvPr id="3" name="Zástupný symbol pro obsah 2"/>
          <p:cNvSpPr>
            <a:spLocks noGrp="1"/>
          </p:cNvSpPr>
          <p:nvPr>
            <p:ph idx="1"/>
          </p:nvPr>
        </p:nvSpPr>
        <p:spPr>
          <a:xfrm>
            <a:off x="385911" y="1331801"/>
            <a:ext cx="6825594" cy="4337273"/>
          </a:xfrm>
        </p:spPr>
        <p:txBody>
          <a:bodyPr/>
          <a:lstStyle/>
          <a:p>
            <a:pPr marL="442913" indent="-442913">
              <a:lnSpc>
                <a:spcPct val="150000"/>
              </a:lnSpc>
            </a:pPr>
            <a:r>
              <a:rPr lang="cs-CZ" dirty="0" smtClean="0"/>
              <a:t>Jeden pacient – pokračoval v tréninku – absolvoval „Iron man“ </a:t>
            </a:r>
            <a:br>
              <a:rPr lang="cs-CZ" dirty="0" smtClean="0"/>
            </a:br>
            <a:r>
              <a:rPr lang="cs-CZ" dirty="0" smtClean="0"/>
              <a:t>– 3,6 km plavání, 180 km kolo a maratón</a:t>
            </a:r>
            <a:br>
              <a:rPr lang="cs-CZ" dirty="0" smtClean="0"/>
            </a:br>
            <a:endParaRPr lang="cs-CZ" dirty="0" smtClean="0"/>
          </a:p>
          <a:p>
            <a:pPr marL="442913" indent="-442913">
              <a:lnSpc>
                <a:spcPct val="150000"/>
              </a:lnSpc>
            </a:pPr>
            <a:r>
              <a:rPr lang="cs-CZ" dirty="0" smtClean="0"/>
              <a:t>Lékař, který vedl výzkum – začal trénovat </a:t>
            </a:r>
            <a:br>
              <a:rPr lang="cs-CZ" dirty="0" smtClean="0"/>
            </a:br>
            <a:r>
              <a:rPr lang="cs-CZ" dirty="0" smtClean="0"/>
              <a:t>a pak uběhl svůj první maratón </a:t>
            </a:r>
            <a:endParaRPr lang="cs-CZ" dirty="0"/>
          </a:p>
        </p:txBody>
      </p:sp>
      <p:pic>
        <p:nvPicPr>
          <p:cNvPr id="1026" name="Picture 2" descr="https://thefixevents.com/c/asset/Marathon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2942" y="1705200"/>
            <a:ext cx="3578059" cy="3385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3136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Světové hry transplantovaných </a:t>
            </a:r>
            <a:endParaRPr lang="cs-CZ" dirty="0"/>
          </a:p>
        </p:txBody>
      </p:sp>
      <p:sp>
        <p:nvSpPr>
          <p:cNvPr id="3" name="Zástupný symbol pro obsah 2"/>
          <p:cNvSpPr>
            <a:spLocks noGrp="1"/>
          </p:cNvSpPr>
          <p:nvPr>
            <p:ph idx="1"/>
          </p:nvPr>
        </p:nvSpPr>
        <p:spPr>
          <a:xfrm>
            <a:off x="857251" y="1225485"/>
            <a:ext cx="8486775" cy="2714919"/>
          </a:xfrm>
        </p:spPr>
        <p:txBody>
          <a:bodyPr/>
          <a:lstStyle/>
          <a:p>
            <a:pPr marL="442913" indent="-442913">
              <a:spcBef>
                <a:spcPts val="1800"/>
              </a:spcBef>
            </a:pPr>
            <a:r>
              <a:rPr lang="cs-CZ" dirty="0" smtClean="0"/>
              <a:t>Letní, zimní </a:t>
            </a:r>
          </a:p>
          <a:p>
            <a:pPr marL="442913" indent="-442913">
              <a:spcBef>
                <a:spcPts val="1800"/>
              </a:spcBef>
            </a:pPr>
            <a:r>
              <a:rPr lang="cs-CZ" dirty="0" smtClean="0"/>
              <a:t>XX. Ročník – Argentina, 2015</a:t>
            </a:r>
          </a:p>
          <a:p>
            <a:pPr marL="442913" indent="-442913">
              <a:spcBef>
                <a:spcPts val="1800"/>
              </a:spcBef>
            </a:pPr>
            <a:r>
              <a:rPr lang="cs-CZ" dirty="0"/>
              <a:t>Celkově bralo 8 českých sportovců 15 medailí </a:t>
            </a:r>
            <a:r>
              <a:rPr lang="cs-CZ" dirty="0" smtClean="0"/>
              <a:t/>
            </a:r>
            <a:br>
              <a:rPr lang="cs-CZ" dirty="0" smtClean="0"/>
            </a:br>
            <a:r>
              <a:rPr lang="cs-CZ" dirty="0" smtClean="0"/>
              <a:t>7 </a:t>
            </a:r>
            <a:r>
              <a:rPr lang="cs-CZ" dirty="0"/>
              <a:t>zlatých, 4 stříbrné a 4 bronzové</a:t>
            </a:r>
          </a:p>
        </p:txBody>
      </p:sp>
      <p:pic>
        <p:nvPicPr>
          <p:cNvPr id="102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4191" y="4030967"/>
            <a:ext cx="8569000" cy="1988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221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Světové rekordy </a:t>
            </a:r>
            <a:endParaRPr lang="cs-CZ"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1" y="2044404"/>
            <a:ext cx="8712968" cy="2912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7870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0" spc="300" dirty="0" err="1" smtClean="0"/>
              <a:t>Chris</a:t>
            </a:r>
            <a:r>
              <a:rPr lang="cs-CZ" b="0" spc="300" dirty="0" smtClean="0"/>
              <a:t> </a:t>
            </a:r>
            <a:r>
              <a:rPr lang="cs-CZ" b="0" spc="300" dirty="0" err="1" smtClean="0"/>
              <a:t>Klug</a:t>
            </a:r>
            <a:endParaRPr lang="cs-CZ" b="0" spc="300" dirty="0"/>
          </a:p>
        </p:txBody>
      </p:sp>
      <p:sp>
        <p:nvSpPr>
          <p:cNvPr id="3" name="Zástupný symbol pro obsah 2"/>
          <p:cNvSpPr>
            <a:spLocks noGrp="1"/>
          </p:cNvSpPr>
          <p:nvPr>
            <p:ph idx="1"/>
          </p:nvPr>
        </p:nvSpPr>
        <p:spPr>
          <a:xfrm>
            <a:off x="857251" y="1010706"/>
            <a:ext cx="4770551" cy="5201557"/>
          </a:xfrm>
        </p:spPr>
        <p:txBody>
          <a:bodyPr>
            <a:normAutofit/>
          </a:bodyPr>
          <a:lstStyle/>
          <a:p>
            <a:pPr marL="442913" indent="-442913">
              <a:spcBef>
                <a:spcPts val="1800"/>
              </a:spcBef>
            </a:pPr>
            <a:r>
              <a:rPr lang="cs-CZ" dirty="0" smtClean="0"/>
              <a:t>ve 22 letech TJ</a:t>
            </a:r>
          </a:p>
          <a:p>
            <a:pPr marL="442913" indent="-442913">
              <a:spcBef>
                <a:spcPts val="1800"/>
              </a:spcBef>
            </a:pPr>
            <a:r>
              <a:rPr lang="cs-CZ" dirty="0" smtClean="0"/>
              <a:t>2 po roky po TJ získal bronzovou medaili na Olympijských hrách ve snowboardingu (2002)</a:t>
            </a:r>
          </a:p>
          <a:p>
            <a:pPr marL="442913" indent="-442913">
              <a:spcBef>
                <a:spcPts val="1800"/>
              </a:spcBef>
            </a:pPr>
            <a:r>
              <a:rPr lang="cs-CZ" dirty="0" smtClean="0"/>
              <a:t>2004 napsal knihu </a:t>
            </a:r>
            <a:br>
              <a:rPr lang="cs-CZ" dirty="0" smtClean="0"/>
            </a:br>
            <a:r>
              <a:rPr lang="cs-CZ" dirty="0" smtClean="0"/>
              <a:t>- </a:t>
            </a:r>
            <a:r>
              <a:rPr lang="en-US" sz="2800" i="1" dirty="0"/>
              <a:t>To the Edge and Back: </a:t>
            </a:r>
            <a:r>
              <a:rPr lang="cs-CZ" sz="2800" i="1" dirty="0" smtClean="0"/>
              <a:t/>
            </a:r>
            <a:br>
              <a:rPr lang="cs-CZ" sz="2800" i="1" dirty="0" smtClean="0"/>
            </a:br>
            <a:r>
              <a:rPr lang="en-US" sz="2800" i="1" dirty="0" smtClean="0"/>
              <a:t>My </a:t>
            </a:r>
            <a:r>
              <a:rPr lang="en-US" sz="2800" i="1" dirty="0"/>
              <a:t>Story from Organ Transplant Survivor to Olympic Snowboarder</a:t>
            </a:r>
            <a:endParaRPr lang="cs-CZ" sz="2800" i="1" dirty="0"/>
          </a:p>
        </p:txBody>
      </p:sp>
      <p:pic>
        <p:nvPicPr>
          <p:cNvPr id="6146" name="Picture 2" descr="C:\Users\petnem\Pictures\2016_Chris_Klug_Ski_Image_CTA_3_33.jpg"/>
          <p:cNvPicPr>
            <a:picLocks noChangeAspect="1" noChangeArrowheads="1"/>
          </p:cNvPicPr>
          <p:nvPr/>
        </p:nvPicPr>
        <p:blipFill>
          <a:blip r:embed="rId2">
            <a:clrChange>
              <a:clrFrom>
                <a:srgbClr val="F8F7FC"/>
              </a:clrFrom>
              <a:clrTo>
                <a:srgbClr val="F8F7FC">
                  <a:alpha val="0"/>
                </a:srgbClr>
              </a:clrTo>
            </a:clrChange>
            <a:extLst>
              <a:ext uri="{28A0092B-C50C-407E-A947-70E740481C1C}">
                <a14:useLocalDpi xmlns:a14="http://schemas.microsoft.com/office/drawing/2010/main" val="0"/>
              </a:ext>
            </a:extLst>
          </a:blip>
          <a:srcRect/>
          <a:stretch>
            <a:fillRect/>
          </a:stretch>
        </p:blipFill>
        <p:spPr bwMode="auto">
          <a:xfrm>
            <a:off x="4927600" y="1726582"/>
            <a:ext cx="5071968" cy="3962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20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Řízení motorových vozidel</a:t>
            </a:r>
            <a:endParaRPr lang="cs-CZ" dirty="0"/>
          </a:p>
        </p:txBody>
      </p:sp>
      <p:sp>
        <p:nvSpPr>
          <p:cNvPr id="3" name="Zástupný symbol pro obsah 2"/>
          <p:cNvSpPr>
            <a:spLocks noGrp="1"/>
          </p:cNvSpPr>
          <p:nvPr>
            <p:ph idx="1"/>
          </p:nvPr>
        </p:nvSpPr>
        <p:spPr>
          <a:xfrm>
            <a:off x="857251" y="4251490"/>
            <a:ext cx="8521005" cy="1894786"/>
          </a:xfrm>
        </p:spPr>
        <p:txBody>
          <a:bodyPr>
            <a:normAutofit fontScale="77500" lnSpcReduction="20000"/>
          </a:bodyPr>
          <a:lstStyle/>
          <a:p>
            <a:pPr marL="0" indent="0">
              <a:lnSpc>
                <a:spcPct val="120000"/>
              </a:lnSpc>
              <a:spcBef>
                <a:spcPts val="1800"/>
              </a:spcBef>
              <a:buNone/>
            </a:pPr>
            <a:r>
              <a:rPr lang="cs-CZ" b="1" dirty="0">
                <a:solidFill>
                  <a:srgbClr val="FF0000"/>
                </a:solidFill>
              </a:rPr>
              <a:t>Žadatele nebo řidiče, kterým byl transplantován orgán </a:t>
            </a:r>
            <a:r>
              <a:rPr lang="cs-CZ" dirty="0"/>
              <a:t>nebo umělý implantát, pokud ovlivňuje schopnost řídit motorové vozidlo a jeho vliv nelze podřadit pod jinou položku, </a:t>
            </a:r>
            <a:r>
              <a:rPr lang="cs-CZ" b="1" dirty="0">
                <a:solidFill>
                  <a:srgbClr val="FF0000"/>
                </a:solidFill>
              </a:rPr>
              <a:t>lze uznat za zdravotně způsobilé </a:t>
            </a:r>
            <a:r>
              <a:rPr lang="cs-CZ" b="1" dirty="0" smtClean="0">
                <a:solidFill>
                  <a:srgbClr val="FF0000"/>
                </a:solidFill>
              </a:rPr>
              <a:t/>
            </a:r>
            <a:br>
              <a:rPr lang="cs-CZ" b="1" dirty="0" smtClean="0">
                <a:solidFill>
                  <a:srgbClr val="FF0000"/>
                </a:solidFill>
              </a:rPr>
            </a:br>
            <a:r>
              <a:rPr lang="cs-CZ" b="1" dirty="0" smtClean="0">
                <a:solidFill>
                  <a:srgbClr val="FF0000"/>
                </a:solidFill>
              </a:rPr>
              <a:t>k </a:t>
            </a:r>
            <a:r>
              <a:rPr lang="cs-CZ" b="1" dirty="0">
                <a:solidFill>
                  <a:srgbClr val="FF0000"/>
                </a:solidFill>
              </a:rPr>
              <a:t>řízení motorového vozidla pouze na základě závěrů odborného vyšetření</a:t>
            </a:r>
            <a:r>
              <a:rPr lang="cs-CZ" dirty="0"/>
              <a:t>.</a:t>
            </a:r>
            <a:endParaRPr lang="cs-CZ" sz="2800" i="1"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573" y="817227"/>
            <a:ext cx="8540683" cy="3065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5994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Alkohol </a:t>
            </a:r>
            <a:endParaRPr lang="cs-CZ" dirty="0"/>
          </a:p>
        </p:txBody>
      </p:sp>
      <p:sp>
        <p:nvSpPr>
          <p:cNvPr id="3" name="Zástupný symbol pro obsah 2"/>
          <p:cNvSpPr>
            <a:spLocks noGrp="1"/>
          </p:cNvSpPr>
          <p:nvPr>
            <p:ph idx="1"/>
          </p:nvPr>
        </p:nvSpPr>
        <p:spPr>
          <a:xfrm>
            <a:off x="891478" y="1063995"/>
            <a:ext cx="8486775" cy="4807416"/>
          </a:xfrm>
        </p:spPr>
        <p:txBody>
          <a:bodyPr>
            <a:normAutofit/>
          </a:bodyPr>
          <a:lstStyle/>
          <a:p>
            <a:pPr>
              <a:lnSpc>
                <a:spcPct val="150000"/>
              </a:lnSpc>
            </a:pPr>
            <a:r>
              <a:rPr lang="cs-CZ" sz="3200" dirty="0"/>
              <a:t>Nejsou žádné jasné důkazy o specifické škodlivosti alkoholu po TS </a:t>
            </a:r>
          </a:p>
          <a:p>
            <a:pPr>
              <a:lnSpc>
                <a:spcPct val="150000"/>
              </a:lnSpc>
            </a:pPr>
            <a:r>
              <a:rPr lang="cs-CZ" sz="3200" dirty="0" smtClean="0"/>
              <a:t> Vůbec </a:t>
            </a:r>
            <a:endParaRPr lang="cs-CZ" sz="3200" dirty="0"/>
          </a:p>
          <a:p>
            <a:pPr>
              <a:lnSpc>
                <a:spcPct val="150000"/>
              </a:lnSpc>
            </a:pPr>
            <a:r>
              <a:rPr lang="cs-CZ" sz="3200" dirty="0" smtClean="0"/>
              <a:t> Přiměřeně </a:t>
            </a:r>
            <a:r>
              <a:rPr lang="cs-CZ" sz="3200" dirty="0"/>
              <a:t>– max. 16g alkoholu </a:t>
            </a:r>
          </a:p>
          <a:p>
            <a:pPr marL="442913" indent="-442913">
              <a:lnSpc>
                <a:spcPct val="150000"/>
              </a:lnSpc>
            </a:pPr>
            <a:r>
              <a:rPr lang="cs-CZ" sz="3200" dirty="0" smtClean="0"/>
              <a:t>Vliv na imunosupresi</a:t>
            </a:r>
          </a:p>
        </p:txBody>
      </p:sp>
      <p:pic>
        <p:nvPicPr>
          <p:cNvPr id="4098" name="Picture 2" descr="https://www.lecitnemoc.cz/v/8d52cfc6a1c2b2ad059d26e576ce5405.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4075691">
            <a:off x="5071263" y="1938470"/>
            <a:ext cx="6355590" cy="3123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257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Kouření </a:t>
            </a:r>
            <a:endParaRPr lang="cs-CZ" dirty="0"/>
          </a:p>
        </p:txBody>
      </p:sp>
      <p:sp>
        <p:nvSpPr>
          <p:cNvPr id="3" name="Zástupný symbol pro obsah 2"/>
          <p:cNvSpPr>
            <a:spLocks noGrp="1"/>
          </p:cNvSpPr>
          <p:nvPr>
            <p:ph idx="1"/>
          </p:nvPr>
        </p:nvSpPr>
        <p:spPr/>
        <p:txBody>
          <a:bodyPr/>
          <a:lstStyle/>
          <a:p>
            <a:r>
              <a:rPr lang="cs-CZ" dirty="0"/>
              <a:t>25-33% pacientů začne znova kouřit </a:t>
            </a:r>
          </a:p>
          <a:p>
            <a:r>
              <a:rPr lang="cs-CZ" dirty="0"/>
              <a:t>Riziko koronární nemoci štěpu, karcinomu plic </a:t>
            </a:r>
          </a:p>
          <a:p>
            <a:endParaRPr lang="cs-CZ" dirty="0"/>
          </a:p>
          <a:p>
            <a:r>
              <a:rPr lang="cs-CZ" dirty="0"/>
              <a:t>Snížení přežívání o 4 roky  !!!!</a:t>
            </a:r>
          </a:p>
          <a:p>
            <a:r>
              <a:rPr lang="cs-CZ" dirty="0"/>
              <a:t>5ti letém přežívání – 37% </a:t>
            </a:r>
            <a:r>
              <a:rPr lang="cs-CZ"/>
              <a:t>x </a:t>
            </a:r>
            <a:r>
              <a:rPr lang="cs-CZ" smtClean="0"/>
              <a:t>70</a:t>
            </a:r>
            <a:r>
              <a:rPr lang="cs-CZ" dirty="0"/>
              <a:t>%</a:t>
            </a:r>
          </a:p>
          <a:p>
            <a:endParaRPr lang="cs-CZ" dirty="0"/>
          </a:p>
        </p:txBody>
      </p:sp>
      <p:pic>
        <p:nvPicPr>
          <p:cNvPr id="717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25367" y="4389437"/>
            <a:ext cx="1847850" cy="246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696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Očkování </a:t>
            </a:r>
            <a:endParaRPr lang="cs-CZ" dirty="0"/>
          </a:p>
        </p:txBody>
      </p:sp>
      <p:sp>
        <p:nvSpPr>
          <p:cNvPr id="3" name="Zástupný symbol pro obsah 2"/>
          <p:cNvSpPr>
            <a:spLocks noGrp="1"/>
          </p:cNvSpPr>
          <p:nvPr>
            <p:ph idx="1"/>
          </p:nvPr>
        </p:nvSpPr>
        <p:spPr>
          <a:xfrm>
            <a:off x="565020" y="1715679"/>
            <a:ext cx="1838815" cy="3813595"/>
          </a:xfrm>
        </p:spPr>
        <p:txBody>
          <a:bodyPr>
            <a:normAutofit/>
          </a:bodyPr>
          <a:lstStyle/>
          <a:p>
            <a:pPr marL="0" indent="0" algn="r">
              <a:lnSpc>
                <a:spcPct val="200000"/>
              </a:lnSpc>
              <a:buNone/>
            </a:pPr>
            <a:r>
              <a:rPr lang="cs-CZ" sz="3200" b="1" dirty="0" smtClean="0"/>
              <a:t>Ne</a:t>
            </a:r>
            <a:br>
              <a:rPr lang="cs-CZ" sz="3200" b="1" dirty="0" smtClean="0"/>
            </a:br>
            <a:r>
              <a:rPr lang="cs-CZ" sz="3200" b="1" dirty="0" smtClean="0"/>
              <a:t>živé</a:t>
            </a:r>
            <a:br>
              <a:rPr lang="cs-CZ" sz="3200" b="1" dirty="0" smtClean="0"/>
            </a:br>
            <a:r>
              <a:rPr lang="cs-CZ" sz="3200" b="1" dirty="0" smtClean="0"/>
              <a:t>vakcíny</a:t>
            </a:r>
            <a:endParaRPr lang="cs-CZ" sz="3200" b="1" dirty="0"/>
          </a:p>
        </p:txBody>
      </p:sp>
      <p:pic>
        <p:nvPicPr>
          <p:cNvPr id="2050" name="Picture 2" descr="http://g.denik.cz/43/6c/ockovani_chripka_1211_denik-6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4378" y="1140742"/>
            <a:ext cx="6139648" cy="4609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21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Domácí zvířata</a:t>
            </a:r>
            <a:endParaRPr lang="cs-CZ" dirty="0"/>
          </a:p>
        </p:txBody>
      </p:sp>
      <p:sp>
        <p:nvSpPr>
          <p:cNvPr id="3" name="Zástupný symbol pro obsah 2"/>
          <p:cNvSpPr>
            <a:spLocks noGrp="1"/>
          </p:cNvSpPr>
          <p:nvPr>
            <p:ph idx="1"/>
          </p:nvPr>
        </p:nvSpPr>
        <p:spPr>
          <a:xfrm>
            <a:off x="939607" y="1732549"/>
            <a:ext cx="8486775" cy="4379494"/>
          </a:xfrm>
        </p:spPr>
        <p:txBody>
          <a:bodyPr/>
          <a:lstStyle/>
          <a:p>
            <a:r>
              <a:rPr lang="cs-CZ" dirty="0"/>
              <a:t>Riziko infekce  !!!!</a:t>
            </a:r>
          </a:p>
          <a:p>
            <a:r>
              <a:rPr lang="cs-CZ" dirty="0"/>
              <a:t>Raději ne, ale …</a:t>
            </a:r>
          </a:p>
          <a:p>
            <a:r>
              <a:rPr lang="cs-CZ" dirty="0"/>
              <a:t>Zásady </a:t>
            </a:r>
          </a:p>
          <a:p>
            <a:pPr lvl="1"/>
            <a:r>
              <a:rPr lang="cs-CZ" dirty="0"/>
              <a:t>Umývání rukou</a:t>
            </a:r>
          </a:p>
          <a:p>
            <a:pPr lvl="1"/>
            <a:r>
              <a:rPr lang="cs-CZ" dirty="0"/>
              <a:t>Zvířata musí být zdravá, veterinární kontroly</a:t>
            </a:r>
          </a:p>
          <a:p>
            <a:pPr lvl="1"/>
            <a:r>
              <a:rPr lang="cs-CZ" dirty="0"/>
              <a:t>Vyhnout se veškerým exkrementům</a:t>
            </a:r>
          </a:p>
          <a:p>
            <a:pPr lvl="1"/>
            <a:r>
              <a:rPr lang="cs-CZ" dirty="0"/>
              <a:t>Nenechat si lízat tvář</a:t>
            </a:r>
          </a:p>
          <a:p>
            <a:pPr lvl="1"/>
            <a:r>
              <a:rPr lang="cs-CZ" dirty="0"/>
              <a:t>Neuklízet jejich „bydliště“ (včetně akvárií)</a:t>
            </a:r>
          </a:p>
        </p:txBody>
      </p:sp>
      <p:pic>
        <p:nvPicPr>
          <p:cNvPr id="2050" name="Picture 2" descr="https://favim.com/orig/201104/11/Favim.com-162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8295" y="790324"/>
            <a:ext cx="3867977" cy="2877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48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Domácí zvířata</a:t>
            </a:r>
            <a:endParaRPr lang="cs-CZ" dirty="0"/>
          </a:p>
        </p:txBody>
      </p:sp>
      <p:sp>
        <p:nvSpPr>
          <p:cNvPr id="3" name="Zástupný symbol pro obsah 2"/>
          <p:cNvSpPr>
            <a:spLocks noGrp="1"/>
          </p:cNvSpPr>
          <p:nvPr>
            <p:ph idx="1"/>
          </p:nvPr>
        </p:nvSpPr>
        <p:spPr>
          <a:xfrm>
            <a:off x="939607" y="1732549"/>
            <a:ext cx="8486775" cy="4379494"/>
          </a:xfrm>
        </p:spPr>
        <p:txBody>
          <a:bodyPr/>
          <a:lstStyle/>
          <a:p>
            <a:pPr>
              <a:lnSpc>
                <a:spcPct val="150000"/>
              </a:lnSpc>
            </a:pPr>
            <a:r>
              <a:rPr lang="cs-CZ" dirty="0"/>
              <a:t>Nevhodné – plazi (ještěrky, želvy), exotická zvířata (opice), žáby, křečci, ptáci (v kleci)</a:t>
            </a:r>
          </a:p>
          <a:p>
            <a:pPr>
              <a:lnSpc>
                <a:spcPct val="150000"/>
              </a:lnSpc>
            </a:pPr>
            <a:r>
              <a:rPr lang="cs-CZ" dirty="0"/>
              <a:t>Kočky – toxoplazmóza</a:t>
            </a:r>
          </a:p>
          <a:p>
            <a:pPr>
              <a:lnSpc>
                <a:spcPct val="150000"/>
              </a:lnSpc>
            </a:pPr>
            <a:r>
              <a:rPr lang="cs-CZ" dirty="0"/>
              <a:t>Možné – psi </a:t>
            </a:r>
          </a:p>
          <a:p>
            <a:pPr>
              <a:lnSpc>
                <a:spcPct val="150000"/>
              </a:lnSpc>
            </a:pPr>
            <a:r>
              <a:rPr lang="cs-CZ" dirty="0"/>
              <a:t>Vhodné - ryby </a:t>
            </a:r>
          </a:p>
        </p:txBody>
      </p:sp>
      <p:pic>
        <p:nvPicPr>
          <p:cNvPr id="2050" name="Picture 2" descr="https://favim.com/orig/201104/11/Favim.com-162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6518" y="3461332"/>
            <a:ext cx="3867977" cy="2877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585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Pokojové květiny</a:t>
            </a:r>
            <a:endParaRPr lang="cs-CZ" dirty="0"/>
          </a:p>
        </p:txBody>
      </p:sp>
      <p:sp>
        <p:nvSpPr>
          <p:cNvPr id="3" name="Zástupný symbol pro obsah 2"/>
          <p:cNvSpPr>
            <a:spLocks noGrp="1"/>
          </p:cNvSpPr>
          <p:nvPr>
            <p:ph idx="1"/>
          </p:nvPr>
        </p:nvSpPr>
        <p:spPr>
          <a:xfrm>
            <a:off x="599415" y="1331801"/>
            <a:ext cx="3283824" cy="4337273"/>
          </a:xfrm>
        </p:spPr>
        <p:txBody>
          <a:bodyPr/>
          <a:lstStyle/>
          <a:p>
            <a:r>
              <a:rPr lang="cs-CZ" dirty="0"/>
              <a:t>Riziko infekce !!!!</a:t>
            </a:r>
          </a:p>
          <a:p>
            <a:endParaRPr lang="cs-CZ" dirty="0"/>
          </a:p>
          <a:p>
            <a:r>
              <a:rPr lang="cs-CZ" dirty="0"/>
              <a:t>Žádné zahradničení (6-12 měsíců)</a:t>
            </a:r>
          </a:p>
          <a:p>
            <a:r>
              <a:rPr lang="cs-CZ" dirty="0"/>
              <a:t>Vždy rukavice </a:t>
            </a:r>
          </a:p>
          <a:p>
            <a:endParaRPr lang="cs-CZ" dirty="0"/>
          </a:p>
        </p:txBody>
      </p:sp>
      <p:pic>
        <p:nvPicPr>
          <p:cNvPr id="1026" name="Picture 2" descr="https://celebratecreation.files.wordpress.com/2013/02/beautiful-flower-in-the-living-room-interior-design-1024x1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3239" y="770044"/>
            <a:ext cx="5460787" cy="5460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16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Sexuální aktivita </a:t>
            </a:r>
            <a:endParaRPr lang="cs-CZ" dirty="0"/>
          </a:p>
        </p:txBody>
      </p:sp>
      <p:sp>
        <p:nvSpPr>
          <p:cNvPr id="3" name="Zástupný symbol pro obsah 2"/>
          <p:cNvSpPr>
            <a:spLocks noGrp="1"/>
          </p:cNvSpPr>
          <p:nvPr>
            <p:ph idx="1"/>
          </p:nvPr>
        </p:nvSpPr>
        <p:spPr>
          <a:xfrm>
            <a:off x="857252" y="1323976"/>
            <a:ext cx="8407064" cy="4337273"/>
          </a:xfrm>
        </p:spPr>
        <p:txBody>
          <a:bodyPr>
            <a:noAutofit/>
          </a:bodyPr>
          <a:lstStyle/>
          <a:p>
            <a:pPr>
              <a:lnSpc>
                <a:spcPct val="170000"/>
              </a:lnSpc>
            </a:pPr>
            <a:r>
              <a:rPr lang="cs-CZ" sz="2400" dirty="0"/>
              <a:t>Řada studií, ale TS málo </a:t>
            </a:r>
          </a:p>
          <a:p>
            <a:pPr>
              <a:lnSpc>
                <a:spcPct val="170000"/>
              </a:lnSpc>
            </a:pPr>
            <a:r>
              <a:rPr lang="cs-CZ" sz="2400" dirty="0"/>
              <a:t>Libido, potence, </a:t>
            </a:r>
            <a:r>
              <a:rPr lang="cs-CZ" sz="2400" dirty="0" smtClean="0"/>
              <a:t>plodnost</a:t>
            </a:r>
            <a:endParaRPr lang="cs-CZ" sz="2400" dirty="0"/>
          </a:p>
          <a:p>
            <a:pPr lvl="1">
              <a:lnSpc>
                <a:spcPct val="170000"/>
              </a:lnSpc>
            </a:pPr>
            <a:r>
              <a:rPr lang="cs-CZ" sz="2000" dirty="0"/>
              <a:t>Libido bylo normální před i po (zhoršení při těžkých stavech)</a:t>
            </a:r>
          </a:p>
          <a:p>
            <a:pPr lvl="1">
              <a:lnSpc>
                <a:spcPct val="170000"/>
              </a:lnSpc>
            </a:pPr>
            <a:r>
              <a:rPr lang="cs-CZ" sz="2000" dirty="0"/>
              <a:t>Potence byla zhoršena před a zůstala horší i po TS</a:t>
            </a:r>
          </a:p>
          <a:p>
            <a:pPr>
              <a:lnSpc>
                <a:spcPct val="170000"/>
              </a:lnSpc>
            </a:pPr>
            <a:endParaRPr lang="cs-CZ" sz="2400" dirty="0"/>
          </a:p>
          <a:p>
            <a:pPr>
              <a:lnSpc>
                <a:spcPct val="170000"/>
              </a:lnSpc>
            </a:pPr>
            <a:r>
              <a:rPr lang="cs-CZ" sz="2400" dirty="0"/>
              <a:t>Není překážkou, bezpečný sex </a:t>
            </a:r>
          </a:p>
          <a:p>
            <a:pPr>
              <a:lnSpc>
                <a:spcPct val="170000"/>
              </a:lnSpc>
            </a:pPr>
            <a:endParaRPr lang="cs-CZ" sz="2400"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2650" y="4095750"/>
            <a:ext cx="3054350"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4240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Plodnost </a:t>
            </a:r>
            <a:endParaRPr lang="cs-CZ" dirty="0"/>
          </a:p>
        </p:txBody>
      </p:sp>
      <p:pic>
        <p:nvPicPr>
          <p:cNvPr id="4" name="table"/>
          <p:cNvPicPr>
            <a:picLocks noGrp="1" noChangeAspect="1"/>
          </p:cNvPicPr>
          <p:nvPr>
            <p:ph idx="1"/>
          </p:nvPr>
        </p:nvPicPr>
        <p:blipFill>
          <a:blip r:embed="rId2"/>
          <a:stretch>
            <a:fillRect/>
          </a:stretch>
        </p:blipFill>
        <p:spPr>
          <a:xfrm>
            <a:off x="857251" y="993481"/>
            <a:ext cx="8477698" cy="5049100"/>
          </a:xfrm>
          <a:prstGeom prst="rect">
            <a:avLst/>
          </a:prstGeom>
        </p:spPr>
      </p:pic>
    </p:spTree>
    <p:extLst>
      <p:ext uri="{BB962C8B-B14F-4D97-AF65-F5344CB8AC3E}">
        <p14:creationId xmlns:p14="http://schemas.microsoft.com/office/powerpoint/2010/main" val="2194903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Aktivity  </a:t>
            </a:r>
            <a:endParaRPr lang="cs-CZ" dirty="0"/>
          </a:p>
        </p:txBody>
      </p:sp>
      <p:sp>
        <p:nvSpPr>
          <p:cNvPr id="3" name="Zástupný symbol pro obsah 2"/>
          <p:cNvSpPr>
            <a:spLocks noGrp="1"/>
          </p:cNvSpPr>
          <p:nvPr>
            <p:ph idx="1"/>
          </p:nvPr>
        </p:nvSpPr>
        <p:spPr>
          <a:xfrm>
            <a:off x="857251" y="1725105"/>
            <a:ext cx="8486775" cy="3936144"/>
          </a:xfrm>
        </p:spPr>
        <p:txBody>
          <a:bodyPr/>
          <a:lstStyle/>
          <a:p>
            <a:pPr>
              <a:lnSpc>
                <a:spcPct val="150000"/>
              </a:lnSpc>
            </a:pPr>
            <a:r>
              <a:rPr lang="cs-CZ" dirty="0"/>
              <a:t>Opalování – raději ne (f ≥ 30) – riziko nádoru kůže </a:t>
            </a:r>
          </a:p>
          <a:p>
            <a:pPr>
              <a:lnSpc>
                <a:spcPct val="150000"/>
              </a:lnSpc>
            </a:pPr>
            <a:r>
              <a:rPr lang="cs-CZ" dirty="0"/>
              <a:t>Cestování – po 6 měsících, vyhýbat se rizikovým destinacím </a:t>
            </a:r>
          </a:p>
        </p:txBody>
      </p:sp>
    </p:spTree>
    <p:extLst>
      <p:ext uri="{BB962C8B-B14F-4D97-AF65-F5344CB8AC3E}">
        <p14:creationId xmlns:p14="http://schemas.microsoft.com/office/powerpoint/2010/main" val="191519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Psychika </a:t>
            </a:r>
            <a:endParaRPr lang="cs-CZ" dirty="0"/>
          </a:p>
        </p:txBody>
      </p:sp>
      <p:sp>
        <p:nvSpPr>
          <p:cNvPr id="3" name="Zástupný symbol pro obsah 2"/>
          <p:cNvSpPr>
            <a:spLocks noGrp="1"/>
          </p:cNvSpPr>
          <p:nvPr>
            <p:ph idx="1"/>
          </p:nvPr>
        </p:nvSpPr>
        <p:spPr>
          <a:xfrm>
            <a:off x="857251" y="1725105"/>
            <a:ext cx="8486775" cy="3936144"/>
          </a:xfrm>
        </p:spPr>
        <p:txBody>
          <a:bodyPr/>
          <a:lstStyle/>
          <a:p>
            <a:pPr marL="442913" indent="-442913">
              <a:lnSpc>
                <a:spcPct val="150000"/>
              </a:lnSpc>
            </a:pPr>
            <a:r>
              <a:rPr lang="cs-CZ" dirty="0" smtClean="0"/>
              <a:t>mírná až střední deprese </a:t>
            </a:r>
            <a:br>
              <a:rPr lang="cs-CZ" dirty="0" smtClean="0"/>
            </a:br>
            <a:r>
              <a:rPr lang="cs-CZ" dirty="0" smtClean="0"/>
              <a:t>– 2% pacientů, 19% partnerů</a:t>
            </a:r>
            <a:r>
              <a:rPr lang="cs-CZ" dirty="0"/>
              <a:t/>
            </a:r>
            <a:br>
              <a:rPr lang="cs-CZ" dirty="0"/>
            </a:br>
            <a:r>
              <a:rPr lang="cs-CZ" dirty="0" smtClean="0"/>
              <a:t> </a:t>
            </a:r>
          </a:p>
          <a:p>
            <a:pPr marL="442913" indent="-442913">
              <a:lnSpc>
                <a:spcPct val="150000"/>
              </a:lnSpc>
            </a:pPr>
            <a:r>
              <a:rPr lang="cs-CZ" dirty="0" smtClean="0"/>
              <a:t>mírná až střední úzkost </a:t>
            </a:r>
            <a:br>
              <a:rPr lang="cs-CZ" dirty="0" smtClean="0"/>
            </a:br>
            <a:r>
              <a:rPr lang="cs-CZ" dirty="0" smtClean="0"/>
              <a:t>– 4% pacientů, 23% partnerů</a:t>
            </a:r>
            <a:endParaRPr lang="cs-CZ" dirty="0"/>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6342" y="647700"/>
            <a:ext cx="3793021"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6005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dirty="0"/>
          </a:p>
        </p:txBody>
      </p:sp>
      <p:sp>
        <p:nvSpPr>
          <p:cNvPr id="3" name="TextovéPole 2"/>
          <p:cNvSpPr txBox="1"/>
          <p:nvPr/>
        </p:nvSpPr>
        <p:spPr>
          <a:xfrm>
            <a:off x="857250" y="1200150"/>
            <a:ext cx="8598957" cy="1015663"/>
          </a:xfrm>
          <a:prstGeom prst="rect">
            <a:avLst/>
          </a:prstGeom>
          <a:noFill/>
        </p:spPr>
        <p:txBody>
          <a:bodyPr wrap="none" rtlCol="0">
            <a:spAutoFit/>
          </a:bodyPr>
          <a:lstStyle/>
          <a:p>
            <a:r>
              <a:rPr lang="cs-CZ" sz="6000" dirty="0" smtClean="0"/>
              <a:t>Začíná transplantací život ?</a:t>
            </a:r>
            <a:endParaRPr lang="cs-CZ" sz="6000" dirty="0"/>
          </a:p>
        </p:txBody>
      </p:sp>
      <p:sp>
        <p:nvSpPr>
          <p:cNvPr id="5" name="TextovéPole 4"/>
          <p:cNvSpPr txBox="1"/>
          <p:nvPr/>
        </p:nvSpPr>
        <p:spPr>
          <a:xfrm>
            <a:off x="2625233" y="2292013"/>
            <a:ext cx="5173660" cy="923330"/>
          </a:xfrm>
          <a:prstGeom prst="rect">
            <a:avLst/>
          </a:prstGeom>
          <a:noFill/>
        </p:spPr>
        <p:txBody>
          <a:bodyPr wrap="none" rtlCol="0">
            <a:spAutoFit/>
          </a:bodyPr>
          <a:lstStyle/>
          <a:p>
            <a:r>
              <a:rPr lang="cs-CZ" sz="5400" b="1" dirty="0" smtClean="0">
                <a:solidFill>
                  <a:schemeClr val="accent4">
                    <a:lumMod val="50000"/>
                  </a:schemeClr>
                </a:solidFill>
              </a:rPr>
              <a:t>Určitě ano, ale ….</a:t>
            </a:r>
            <a:endParaRPr lang="cs-CZ" sz="5400" b="1" dirty="0">
              <a:solidFill>
                <a:schemeClr val="accent4">
                  <a:lumMod val="50000"/>
                </a:schemeClr>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108" y="3215343"/>
            <a:ext cx="4286250"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338" y="3215342"/>
            <a:ext cx="5198642"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6208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099"/>
                                        </p:tgtEl>
                                        <p:attrNameLst>
                                          <p:attrName>style.visibility</p:attrName>
                                        </p:attrNameLst>
                                      </p:cBhvr>
                                      <p:to>
                                        <p:strVal val="visible"/>
                                      </p:to>
                                    </p:set>
                                    <p:animEffect transition="in" filter="fade">
                                      <p:cBhvr>
                                        <p:cTn id="14" dur="1000"/>
                                        <p:tgtEl>
                                          <p:spTgt spid="4099"/>
                                        </p:tgtEl>
                                      </p:cBhvr>
                                    </p:animEffect>
                                    <p:anim calcmode="lin" valueType="num">
                                      <p:cBhvr>
                                        <p:cTn id="15" dur="1000" fill="hold"/>
                                        <p:tgtEl>
                                          <p:spTgt spid="4099"/>
                                        </p:tgtEl>
                                        <p:attrNameLst>
                                          <p:attrName>ppt_x</p:attrName>
                                        </p:attrNameLst>
                                      </p:cBhvr>
                                      <p:tavLst>
                                        <p:tav tm="0">
                                          <p:val>
                                            <p:strVal val="#ppt_x"/>
                                          </p:val>
                                        </p:tav>
                                        <p:tav tm="100000">
                                          <p:val>
                                            <p:strVal val="#ppt_x"/>
                                          </p:val>
                                        </p:tav>
                                      </p:tavLst>
                                    </p:anim>
                                    <p:anim calcmode="lin" valueType="num">
                                      <p:cBhvr>
                                        <p:cTn id="16" dur="1000" fill="hold"/>
                                        <p:tgtEl>
                                          <p:spTgt spid="40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Vlastní 1">
      <a:dk1>
        <a:sysClr val="windowText" lastClr="000000"/>
      </a:dk1>
      <a:lt1>
        <a:sysClr val="window" lastClr="FFFFFF"/>
      </a:lt1>
      <a:dk2>
        <a:srgbClr val="323232"/>
      </a:dk2>
      <a:lt2>
        <a:srgbClr val="E5C243"/>
      </a:lt2>
      <a:accent1>
        <a:srgbClr val="990033"/>
      </a:accent1>
      <a:accent2>
        <a:srgbClr val="D55816"/>
      </a:accent2>
      <a:accent3>
        <a:srgbClr val="E19825"/>
      </a:accent3>
      <a:accent4>
        <a:srgbClr val="EE6D49"/>
      </a:accent4>
      <a:accent5>
        <a:srgbClr val="7F5F52"/>
      </a:accent5>
      <a:accent6>
        <a:srgbClr val="B27D49"/>
      </a:accent6>
      <a:hlink>
        <a:srgbClr val="6B9F25"/>
      </a:hlink>
      <a:folHlink>
        <a:srgbClr val="B26B0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ýstupek">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7145" cap="flat" cmpd="sng" algn="ctr">
          <a:solidFill>
            <a:schemeClr val="phClr"/>
          </a:solidFill>
          <a:prstDash val="solid"/>
        </a:ln>
        <a:ln w="58420" cap="flat" cmpd="thickThin" algn="ctr">
          <a:solidFill>
            <a:schemeClr val="phClr">
              <a:shade val="95000"/>
              <a:alpha val="50000"/>
              <a:satMod val="150000"/>
            </a:schemeClr>
          </a:solidFill>
          <a:prstDash val="solid"/>
        </a:ln>
      </a:lnStyleLst>
      <a:effectStyleLst>
        <a:effectStyle>
          <a:effectLst/>
        </a:effectStyle>
        <a:effectStyle>
          <a:effectLst>
            <a:outerShdw blurRad="50800" dist="38100" dir="2700000" rotWithShape="0">
              <a:srgbClr val="000000">
                <a:alpha val="60000"/>
              </a:srgbClr>
            </a:outerShdw>
          </a:effectLst>
          <a:scene3d>
            <a:camera prst="orthographicFront">
              <a:rot lat="0" lon="0" rev="0"/>
            </a:camera>
            <a:lightRig rig="flat" dir="tl"/>
          </a:scene3d>
          <a:sp3d prstMaterial="flat">
            <a:bevelT w="31750" h="63500" prst="riblet"/>
          </a:sp3d>
        </a:effectStyle>
        <a:effectStyle>
          <a:effectLst>
            <a:outerShdw blurRad="50800" dist="38100" dir="2700000" algn="ctr" rotWithShape="0">
              <a:srgbClr val="000000">
                <a:alpha val="60000"/>
              </a:srgbClr>
            </a:outerShdw>
          </a:effectLst>
          <a:scene3d>
            <a:camera prst="orthographicFront">
              <a:rot lat="0" lon="0" rev="0"/>
            </a:camera>
            <a:lightRig rig="flat" dir="tl"/>
          </a:scene3d>
          <a:sp3d prstMaterial="flat">
            <a:bevelT w="57150" h="114300" prst="riblet"/>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Vlastní návrh">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10807</TotalTime>
  <Words>1331</Words>
  <Application>Microsoft Office PowerPoint</Application>
  <PresentationFormat>Diapozitivy</PresentationFormat>
  <Paragraphs>183</Paragraphs>
  <Slides>42</Slides>
  <Notes>10</Notes>
  <HiddenSlides>0</HiddenSlides>
  <MMClips>0</MMClips>
  <ScaleCrop>false</ScaleCrop>
  <HeadingPairs>
    <vt:vector size="4" baseType="variant">
      <vt:variant>
        <vt:lpstr>Motiv</vt:lpstr>
      </vt:variant>
      <vt:variant>
        <vt:i4>2</vt:i4>
      </vt:variant>
      <vt:variant>
        <vt:lpstr>Nadpisy snímků</vt:lpstr>
      </vt:variant>
      <vt:variant>
        <vt:i4>42</vt:i4>
      </vt:variant>
    </vt:vector>
  </HeadingPairs>
  <TitlesOfParts>
    <vt:vector size="44" baseType="lpstr">
      <vt:lpstr>NewsPrint</vt:lpstr>
      <vt:lpstr>Vlastní návrh</vt:lpstr>
      <vt:lpstr>Prezentace aplikace PowerPoint</vt:lpstr>
      <vt:lpstr>Prezentace aplikace PowerPoint</vt:lpstr>
      <vt:lpstr>Prezentace aplikace PowerPoint</vt:lpstr>
      <vt:lpstr>Otázky </vt:lpstr>
      <vt:lpstr>Otázky </vt:lpstr>
      <vt:lpstr>Otázky </vt:lpstr>
      <vt:lpstr>Prezentace aplikace PowerPoint</vt:lpstr>
      <vt:lpstr>Přežívání Brno </vt:lpstr>
      <vt:lpstr>Prezentace aplikace PowerPoint</vt:lpstr>
      <vt:lpstr>Prezentace aplikace PowerPoint</vt:lpstr>
      <vt:lpstr>Prezentace aplikace PowerPoint</vt:lpstr>
      <vt:lpstr>Prezentace aplikace PowerPoint</vt:lpstr>
      <vt:lpstr>Kdo má šanci na 10 roků a více..</vt:lpstr>
      <vt:lpstr>Jak dlouho?</vt:lpstr>
      <vt:lpstr>Může pacient ovlivnit přežití?</vt:lpstr>
      <vt:lpstr>Může pacient ovlivnit přežití?</vt:lpstr>
      <vt:lpstr>Dieta …</vt:lpstr>
      <vt:lpstr>Obezita</vt:lpstr>
      <vt:lpstr>Cukrovka, kouření</vt:lpstr>
      <vt:lpstr>Prezentace aplikace PowerPoint</vt:lpstr>
      <vt:lpstr>Kvalita života</vt:lpstr>
      <vt:lpstr>Pohyb</vt:lpstr>
      <vt:lpstr>Pohyb </vt:lpstr>
      <vt:lpstr>Sport </vt:lpstr>
      <vt:lpstr>Prezentace aplikace PowerPoint</vt:lpstr>
      <vt:lpstr>Exercise training and Heart transplantation</vt:lpstr>
      <vt:lpstr>Důsledky </vt:lpstr>
      <vt:lpstr>Světové hry transplantovaných </vt:lpstr>
      <vt:lpstr>Světové rekordy </vt:lpstr>
      <vt:lpstr>Chris Klug</vt:lpstr>
      <vt:lpstr>Řízení motorových vozidel</vt:lpstr>
      <vt:lpstr>Alkohol </vt:lpstr>
      <vt:lpstr>Kouření </vt:lpstr>
      <vt:lpstr>Očkování </vt:lpstr>
      <vt:lpstr>Domácí zvířata</vt:lpstr>
      <vt:lpstr>Domácí zvířata</vt:lpstr>
      <vt:lpstr>Pokojové květiny</vt:lpstr>
      <vt:lpstr>Sexuální aktivita </vt:lpstr>
      <vt:lpstr>Plodnost </vt:lpstr>
      <vt:lpstr>Aktivity  </vt:lpstr>
      <vt:lpstr>Psychika </vt:lpstr>
      <vt:lpstr>Prezentace aplikace PowerPoint</vt:lpstr>
    </vt:vector>
  </TitlesOfParts>
  <Company>Ing. Jiří Cetkovský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RT 3D TEE with CFM in quantification of mitral regurgitation: Presumptions and reality in PISA method and Vena contracta method</dc:title>
  <dc:creator>Ing. Jiří Cetkovský</dc:creator>
  <cp:lastModifiedBy>petnem</cp:lastModifiedBy>
  <cp:revision>911</cp:revision>
  <dcterms:created xsi:type="dcterms:W3CDTF">2011-11-18T12:53:19Z</dcterms:created>
  <dcterms:modified xsi:type="dcterms:W3CDTF">2017-09-21T19:28:45Z</dcterms:modified>
</cp:coreProperties>
</file>